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3" r:id="rId2"/>
    <p:sldMasterId id="2147483660" r:id="rId3"/>
  </p:sldMasterIdLst>
  <p:notesMasterIdLst>
    <p:notesMasterId r:id="rId60"/>
  </p:notesMasterIdLst>
  <p:handoutMasterIdLst>
    <p:handoutMasterId r:id="rId61"/>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2" r:id="rId49"/>
    <p:sldId id="303" r:id="rId50"/>
    <p:sldId id="304" r:id="rId51"/>
    <p:sldId id="305" r:id="rId52"/>
    <p:sldId id="306" r:id="rId53"/>
    <p:sldId id="307" r:id="rId54"/>
    <p:sldId id="308" r:id="rId55"/>
    <p:sldId id="309" r:id="rId56"/>
    <p:sldId id="310" r:id="rId57"/>
    <p:sldId id="311" r:id="rId58"/>
    <p:sldId id="312" r:id="rId59"/>
  </p:sldIdLst>
  <p:sldSz cx="18288000" cy="10287000"/>
  <p:notesSz cx="6858000" cy="9144000"/>
  <p:embeddedFontLst>
    <p:embeddedFont>
      <p:font typeface="Canva Sans" panose="020B0604020202020204" charset="0"/>
      <p:regular r:id="rId62"/>
    </p:embeddedFont>
    <p:embeddedFont>
      <p:font typeface="Canva Sans Bold" panose="020B0604020202020204" charset="0"/>
      <p:regular r:id="rId63"/>
    </p:embeddedFont>
    <p:embeddedFont>
      <p:font typeface="Canva Sans Bold Italics" panose="020B0604020202020204" charset="0"/>
      <p:regular r:id="rId64"/>
    </p:embeddedFont>
    <p:embeddedFont>
      <p:font typeface="Canva Sans Italics" panose="020B0604020202020204" charset="0"/>
      <p:regular r:id="rId65"/>
    </p:embeddedFont>
    <p:embeddedFont>
      <p:font typeface="Nickainley"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5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07B0CD-301F-A790-FD75-91AD7A747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Gr-03, EAPEPDUVDHI</a:t>
            </a:r>
          </a:p>
        </p:txBody>
      </p:sp>
      <p:sp>
        <p:nvSpPr>
          <p:cNvPr id="3" name="Date Placeholder 2">
            <a:extLst>
              <a:ext uri="{FF2B5EF4-FFF2-40B4-BE49-F238E27FC236}">
                <a16:creationId xmlns:a16="http://schemas.microsoft.com/office/drawing/2014/main" id="{12E87151-8146-B4CF-A23A-2EFB46AE76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0DCC35-4090-4204-B474-889CDCD2C3AB}" type="datetimeFigureOut">
              <a:rPr lang="en-IN" smtClean="0"/>
              <a:t>16-12-2025</a:t>
            </a:fld>
            <a:endParaRPr lang="en-IN"/>
          </a:p>
        </p:txBody>
      </p:sp>
      <p:sp>
        <p:nvSpPr>
          <p:cNvPr id="4" name="Footer Placeholder 3">
            <a:extLst>
              <a:ext uri="{FF2B5EF4-FFF2-40B4-BE49-F238E27FC236}">
                <a16:creationId xmlns:a16="http://schemas.microsoft.com/office/drawing/2014/main" id="{E7E3A439-9A91-E22A-8114-99F0B2657A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C64F82A-F397-E215-6F14-C3ECFD4B5C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AD54ED-8C08-4D77-9EF6-D158C0DC9074}" type="slidenum">
              <a:rPr lang="en-IN" smtClean="0"/>
              <a:t>‹#›</a:t>
            </a:fld>
            <a:endParaRPr lang="en-IN"/>
          </a:p>
        </p:txBody>
      </p:sp>
    </p:spTree>
    <p:extLst>
      <p:ext uri="{BB962C8B-B14F-4D97-AF65-F5344CB8AC3E}">
        <p14:creationId xmlns:p14="http://schemas.microsoft.com/office/powerpoint/2010/main" val="425724776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Gr-03, EAPEPDUVDHI</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A1EF7-5374-4230-B7F5-BE321ACECF7B}" type="datetimeFigureOut">
              <a:rPr lang="en-IN" smtClean="0"/>
              <a:t>16-12-2025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901AF-7E7D-4CFF-A626-0B1671B57DB6}" type="slidenum">
              <a:rPr lang="en-IN" smtClean="0"/>
              <a:t>‹#›</a:t>
            </a:fld>
            <a:endParaRPr lang="en-IN"/>
          </a:p>
        </p:txBody>
      </p:sp>
    </p:spTree>
    <p:extLst>
      <p:ext uri="{BB962C8B-B14F-4D97-AF65-F5344CB8AC3E}">
        <p14:creationId xmlns:p14="http://schemas.microsoft.com/office/powerpoint/2010/main" val="62360460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06EB-6235-6008-3947-E518BF869C28}"/>
              </a:ext>
            </a:extLst>
          </p:cNvPr>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3B1F81-4233-7808-B5CE-DB24778C546F}"/>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9C54B7-8919-FEE4-DD85-19DCF00524E0}"/>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D406FCF2-FB80-519E-43D9-A0DB2A19E8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A2D6A3-714B-E5AF-068E-1BB6CEA5776B}"/>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570889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7BBB-7D27-896D-62B8-6F7BB0FEE3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42682C-7941-2869-FD40-2DEB433E6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728C7-8CD2-7B17-A277-B5CE9B1A01F1}"/>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670F19AA-2FE8-584C-14A9-6AD8E8989C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E2381-4916-6A23-4932-67A09388FB9E}"/>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3560794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70A9-955F-524A-1BAE-B7BC85BDC0F8}"/>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11FDA6-2186-427E-43E9-A96F7D4A31D7}"/>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616239-4C75-DF16-6AE6-300005236C89}"/>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F9243611-C56F-054F-822A-A83D8B82B2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3CE41E-110C-13E2-59C6-FB506BBA3C50}"/>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3491902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3650-A56F-CFAE-C0B0-F8B06BE167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672DC4-736A-E936-5528-77D200B49E3E}"/>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52C4CA-412B-BF31-E9E3-F706B4A99D71}"/>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F52FC3-551D-C67C-6998-32A43459677B}"/>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6" name="Footer Placeholder 5">
            <a:extLst>
              <a:ext uri="{FF2B5EF4-FFF2-40B4-BE49-F238E27FC236}">
                <a16:creationId xmlns:a16="http://schemas.microsoft.com/office/drawing/2014/main" id="{56F8F4C6-BAE5-8D01-1291-70075706D2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73DEF8-0F61-D92E-3695-E664C0B9C525}"/>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2305988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A9E6-08F9-C7E2-F84E-B1E36A875DC3}"/>
              </a:ext>
            </a:extLst>
          </p:cNvPr>
          <p:cNvSpPr>
            <a:spLocks noGrp="1"/>
          </p:cNvSpPr>
          <p:nvPr>
            <p:ph type="title"/>
          </p:nvPr>
        </p:nvSpPr>
        <p:spPr>
          <a:xfrm>
            <a:off x="1260475" y="547688"/>
            <a:ext cx="15773400" cy="1989137"/>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8323E1-160C-EEA8-2184-C5384FBA42CE}"/>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F1FCB-2591-62BD-8565-923CD57499CB}"/>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88559F-254F-F9CC-5AE8-B9C059259042}"/>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EC0CF7-DEB9-060A-4BF1-2B6DD31B45C6}"/>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F93567-5516-0594-8005-247F41FA5C68}"/>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8" name="Footer Placeholder 7">
            <a:extLst>
              <a:ext uri="{FF2B5EF4-FFF2-40B4-BE49-F238E27FC236}">
                <a16:creationId xmlns:a16="http://schemas.microsoft.com/office/drawing/2014/main" id="{51288DE4-F2D1-2950-964F-A17528A388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EE4DAE-FAC0-09E0-E546-9A48E793FBE0}"/>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160539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6573-5811-37C6-AF78-0F88E2BC37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A9EB58-CAE3-4625-BA57-5BB3174ADF27}"/>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4" name="Footer Placeholder 3">
            <a:extLst>
              <a:ext uri="{FF2B5EF4-FFF2-40B4-BE49-F238E27FC236}">
                <a16:creationId xmlns:a16="http://schemas.microsoft.com/office/drawing/2014/main" id="{3897DC61-B2E3-4842-A923-B79CDDD2A0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4B357D-CAFF-8FEA-E08B-5F0BDB5E203D}"/>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3926558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7F91D6-93F5-81B9-AF1F-BE2AA9A935BF}"/>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3" name="Footer Placeholder 2">
            <a:extLst>
              <a:ext uri="{FF2B5EF4-FFF2-40B4-BE49-F238E27FC236}">
                <a16:creationId xmlns:a16="http://schemas.microsoft.com/office/drawing/2014/main" id="{A2E04719-8208-3DA7-F3BE-67F25AA3D5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F2CB84-6EB4-F789-5743-03B460244C31}"/>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358075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FA39-65F8-16BA-2020-C72D7767A882}"/>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E184B6-8AFF-C561-B69A-53DC4BB5F52E}"/>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3476E4-489A-603E-3B32-14B059B42633}"/>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EACA3-34FC-4046-7655-7F62B02CA40B}"/>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6" name="Footer Placeholder 5">
            <a:extLst>
              <a:ext uri="{FF2B5EF4-FFF2-40B4-BE49-F238E27FC236}">
                <a16:creationId xmlns:a16="http://schemas.microsoft.com/office/drawing/2014/main" id="{950BAB2C-BA90-0EFF-BA07-6C032689AA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411C1E-0AC6-2A2F-E480-546563608D7E}"/>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669129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1033-36E2-CF73-A3A0-8503708A4F6B}"/>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3586371-2478-832F-A1EB-57FB08A636AB}"/>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5537CC-A170-54E3-2334-8CCB8A85188D}"/>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7F66F-E91C-3912-8BF4-864B11D14A44}"/>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6" name="Footer Placeholder 5">
            <a:extLst>
              <a:ext uri="{FF2B5EF4-FFF2-40B4-BE49-F238E27FC236}">
                <a16:creationId xmlns:a16="http://schemas.microsoft.com/office/drawing/2014/main" id="{68C43DE9-6E48-C484-33AB-6A7B9F0BBC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2A217C-2D23-15D7-9390-105D0F8DE43C}"/>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2443873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428E-3762-219F-C6FF-2D6B2EF658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13725A-4E36-2749-6508-1AC6A9314C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F86E9A-977D-25C9-8AB0-6FD0C2EEE5ED}"/>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87F69244-CB4E-81AB-A2AE-33CDE2ABB2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E63F96-9298-3B97-F631-37AF9B6B15FC}"/>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2978617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6D9A3-0B61-32CB-BFC9-8589AD5DCC16}"/>
              </a:ext>
            </a:extLst>
          </p:cNvPr>
          <p:cNvSpPr>
            <a:spLocks noGrp="1"/>
          </p:cNvSpPr>
          <p:nvPr>
            <p:ph type="title" orient="vert"/>
          </p:nvPr>
        </p:nvSpPr>
        <p:spPr>
          <a:xfrm>
            <a:off x="13087350" y="547688"/>
            <a:ext cx="3943350" cy="871855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4D241E-C2A6-0F55-6AB1-CC2614C902D1}"/>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92649F-F542-50BB-2FC4-EA021BD97B77}"/>
              </a:ext>
            </a:extLst>
          </p:cNvPr>
          <p:cNvSpPr>
            <a:spLocks noGrp="1"/>
          </p:cNvSpPr>
          <p:nvPr>
            <p:ph type="dt" sz="half" idx="10"/>
          </p:nvPr>
        </p:nvSpPr>
        <p:spPr/>
        <p:txBody>
          <a:body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90E7679F-5081-E5F2-6AC3-4D4C003BD3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33AB43-06B3-F7BA-E450-0D612F335FBB}"/>
              </a:ext>
            </a:extLst>
          </p:cNvPr>
          <p:cNvSpPr>
            <a:spLocks noGrp="1"/>
          </p:cNvSpPr>
          <p:nvPr>
            <p:ph type="sldNum" sz="quarter" idx="12"/>
          </p:nvPr>
        </p:nvSpPr>
        <p:spPr/>
        <p:txBody>
          <a:bodyPr/>
          <a:lstStyle/>
          <a:p>
            <a:fld id="{C1E0FAB1-9418-405A-B785-ED8755896742}" type="slidenum">
              <a:rPr lang="en-IN" smtClean="0"/>
              <a:t>‹#›</a:t>
            </a:fld>
            <a:endParaRPr lang="en-IN"/>
          </a:p>
        </p:txBody>
      </p:sp>
    </p:spTree>
    <p:extLst>
      <p:ext uri="{BB962C8B-B14F-4D97-AF65-F5344CB8AC3E}">
        <p14:creationId xmlns:p14="http://schemas.microsoft.com/office/powerpoint/2010/main" val="3929012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BDF7-0D23-8F23-A649-9E1C950CF996}"/>
              </a:ext>
            </a:extLst>
          </p:cNvPr>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6B93A2-9835-37FE-E0B7-37971C61566C}"/>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A638F6-3C53-D272-5D15-19668596EE46}"/>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63EEB017-A463-E891-CD60-06CE8F7F9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5E651-72CD-74E6-8352-1F08604789FA}"/>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98539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BCDB-0110-3728-7A78-F9D953FD2E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1DFB16-8131-FABD-9A27-1A66227B7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BAA7FF-993A-4F41-75AD-39CA6285D698}"/>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376B280C-AC2D-47CD-6F81-8AA1F8E05B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9F2698-451B-9100-76AF-A59777ABBCB3}"/>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897938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787E-8C58-1BC9-8904-3A8E63A2383B}"/>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16907C-7537-5475-CFE5-E6B9851A9EE7}"/>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BC839-8265-F816-E244-E922AFA31222}"/>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FC749AFE-091F-63BF-5ED7-A1583A6A2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97A1B6-04BF-E72C-BC3E-9E708FB86AB4}"/>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3813740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7A77-7712-63D3-DADE-CFA60BE717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C49F1D-8E82-72F4-88B9-C21E5BD4F1FA}"/>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CC996E-B6FF-7011-9B04-3E2466066111}"/>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C75FAA-CC62-2A72-A5D4-99BCF9AF825D}"/>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6" name="Footer Placeholder 5">
            <a:extLst>
              <a:ext uri="{FF2B5EF4-FFF2-40B4-BE49-F238E27FC236}">
                <a16:creationId xmlns:a16="http://schemas.microsoft.com/office/drawing/2014/main" id="{76643190-2CFB-C5A7-9DFD-5488169561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3C18A-808D-C847-16AE-511BD9FCC0EE}"/>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188918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8586-C153-2CE3-F5C2-C017458B4B17}"/>
              </a:ext>
            </a:extLst>
          </p:cNvPr>
          <p:cNvSpPr>
            <a:spLocks noGrp="1"/>
          </p:cNvSpPr>
          <p:nvPr>
            <p:ph type="title"/>
          </p:nvPr>
        </p:nvSpPr>
        <p:spPr>
          <a:xfrm>
            <a:off x="1260475" y="547688"/>
            <a:ext cx="15773400" cy="1989137"/>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9F1D9-DACB-3B85-8763-520FA2D42BE9}"/>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3BF8B-B9FB-FF26-94AF-F0596D4733A0}"/>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74A33E-0F1E-920C-EE26-18D90E77362A}"/>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685384-792F-77F1-97AB-04BB64D201F8}"/>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8AB5C8-D7CF-ADA6-880C-6F6833419880}"/>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8" name="Footer Placeholder 7">
            <a:extLst>
              <a:ext uri="{FF2B5EF4-FFF2-40B4-BE49-F238E27FC236}">
                <a16:creationId xmlns:a16="http://schemas.microsoft.com/office/drawing/2014/main" id="{A6D24F04-A979-4181-3B16-4E2CE0830C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7460C6-4C93-337E-834C-7203F9DF0923}"/>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24479051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D126-E124-7DED-4C6D-C03DBA4A65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4108EF-42BD-9B2B-A493-A688864EDEFA}"/>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4" name="Footer Placeholder 3">
            <a:extLst>
              <a:ext uri="{FF2B5EF4-FFF2-40B4-BE49-F238E27FC236}">
                <a16:creationId xmlns:a16="http://schemas.microsoft.com/office/drawing/2014/main" id="{FF1120EB-571E-1F1C-0E48-3CE6294B49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B5410B-B8B8-760F-D990-EB54FBF50B0C}"/>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91741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330C4-423E-54C8-FE0C-71F6257F2F5E}"/>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3" name="Footer Placeholder 2">
            <a:extLst>
              <a:ext uri="{FF2B5EF4-FFF2-40B4-BE49-F238E27FC236}">
                <a16:creationId xmlns:a16="http://schemas.microsoft.com/office/drawing/2014/main" id="{5D7DD164-904E-4241-48BA-0AB3DF24A9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5B2975-1A8F-DD59-76DF-075217E10B6B}"/>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2446407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466C-6B0C-4512-BB5C-DA1A278D5D93}"/>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3AAFC7-E165-1DA0-37DF-A1E0BB20BAE0}"/>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1D716-1DCF-AB8A-9A58-DFCD9DB78A0B}"/>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D98C53-45B8-A2FE-A2E3-B6773703FF2B}"/>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6" name="Footer Placeholder 5">
            <a:extLst>
              <a:ext uri="{FF2B5EF4-FFF2-40B4-BE49-F238E27FC236}">
                <a16:creationId xmlns:a16="http://schemas.microsoft.com/office/drawing/2014/main" id="{AF62EB16-750E-5006-C762-5920143B0D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CEBC4A-B69B-0B79-0ED1-1847CD1FB396}"/>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4201082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4447-626E-75D7-7EB3-D3342D18C9C5}"/>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C9C07A-626F-4251-4411-7A0D53F094C5}"/>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E8DB96-DD07-C8B3-6F98-F0A879D27D89}"/>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D18D0-1923-35F4-EBD1-BD2DCC3EA2F2}"/>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6" name="Footer Placeholder 5">
            <a:extLst>
              <a:ext uri="{FF2B5EF4-FFF2-40B4-BE49-F238E27FC236}">
                <a16:creationId xmlns:a16="http://schemas.microsoft.com/office/drawing/2014/main" id="{D7AADDEE-1573-A979-641E-91E7CC3E51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168D23-1CF8-4C24-48C0-B4F38F5BD396}"/>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10095839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05AF-4990-3ED5-B241-17E92CF870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CBE4D3-EE8D-7C2D-61BA-E3201C70B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E15DFD-2EF2-5C39-9CCD-BE1F072FB3C9}"/>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5E018246-CE96-73C8-475C-2B8C00A47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FA5D76-1C69-11F7-B47D-BA0EB1D0CD09}"/>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3762859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D020BD-AEC5-19F8-7FA2-CB90877B8F20}"/>
              </a:ext>
            </a:extLst>
          </p:cNvPr>
          <p:cNvSpPr>
            <a:spLocks noGrp="1"/>
          </p:cNvSpPr>
          <p:nvPr>
            <p:ph type="title" orient="vert"/>
          </p:nvPr>
        </p:nvSpPr>
        <p:spPr>
          <a:xfrm>
            <a:off x="13087350" y="547688"/>
            <a:ext cx="3943350" cy="871855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C4972F-4818-5665-81C1-4CAEC8EF7DAD}"/>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BFCB71-C235-25BE-97EB-B5052BCB6565}"/>
              </a:ext>
            </a:extLst>
          </p:cNvPr>
          <p:cNvSpPr>
            <a:spLocks noGrp="1"/>
          </p:cNvSpPr>
          <p:nvPr>
            <p:ph type="dt" sz="half" idx="10"/>
          </p:nvPr>
        </p:nvSpPr>
        <p:spPr/>
        <p:txBody>
          <a:body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3A6D24EC-5D1D-5CF6-D6A8-C771CE76F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FD5CDD-2232-ED73-3FB3-548C9C33D35D}"/>
              </a:ext>
            </a:extLst>
          </p:cNvPr>
          <p:cNvSpPr>
            <a:spLocks noGrp="1"/>
          </p:cNvSpPr>
          <p:nvPr>
            <p:ph type="sldNum" sz="quarter" idx="12"/>
          </p:nvPr>
        </p:nvSpPr>
        <p:spPr/>
        <p:txBody>
          <a:bodyPr/>
          <a:lstStyle/>
          <a:p>
            <a:fld id="{7DE3231A-63A5-4A85-B52A-E3A70E4C9BD7}" type="slidenum">
              <a:rPr lang="en-IN" smtClean="0"/>
              <a:t>‹#›</a:t>
            </a:fld>
            <a:endParaRPr lang="en-IN"/>
          </a:p>
        </p:txBody>
      </p:sp>
    </p:spTree>
    <p:extLst>
      <p:ext uri="{BB962C8B-B14F-4D97-AF65-F5344CB8AC3E}">
        <p14:creationId xmlns:p14="http://schemas.microsoft.com/office/powerpoint/2010/main" val="80541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BC08E9-C58C-B860-8E30-1F24C991A2EC}"/>
              </a:ext>
            </a:extLst>
          </p:cNvPr>
          <p:cNvSpPr>
            <a:spLocks noGrp="1"/>
          </p:cNvSpPr>
          <p:nvPr>
            <p:ph type="body" sz="quarter" idx="10" hasCustomPrompt="1"/>
          </p:nvPr>
        </p:nvSpPr>
        <p:spPr>
          <a:xfrm>
            <a:off x="15773400" y="114300"/>
            <a:ext cx="2514600" cy="533400"/>
          </a:xfrm>
        </p:spPr>
        <p:style>
          <a:lnRef idx="2">
            <a:schemeClr val="dk1"/>
          </a:lnRef>
          <a:fillRef idx="1">
            <a:schemeClr val="lt1"/>
          </a:fillRef>
          <a:effectRef idx="0">
            <a:schemeClr val="dk1"/>
          </a:effectRef>
          <a:fontRef idx="minor">
            <a:schemeClr val="dk1"/>
          </a:fontRef>
        </p:style>
        <p:txBody>
          <a:bodyPr>
            <a:normAutofit/>
          </a:bodyPr>
          <a:lstStyle>
            <a:lvl1pPr marL="0" indent="0">
              <a:buNone/>
              <a:defRPr sz="2000"/>
            </a:lvl1pPr>
          </a:lstStyle>
          <a:p>
            <a:pPr lvl="0"/>
            <a:r>
              <a:rPr lang="en-IN" b="0" i="0" dirty="0">
                <a:effectLst/>
              </a:rPr>
              <a:t>Gr-03, EAPEPDUVDHI</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1F92-8A77-83C5-4AE3-247A501ECD4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07922B-FB6B-4A5F-216A-09DF1DD945D3}"/>
              </a:ext>
            </a:extLst>
          </p:cNvPr>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4" name="Footer Placeholder 3">
            <a:extLst>
              <a:ext uri="{FF2B5EF4-FFF2-40B4-BE49-F238E27FC236}">
                <a16:creationId xmlns:a16="http://schemas.microsoft.com/office/drawing/2014/main" id="{2DF973B7-7CD0-4028-D761-E38C3AF9AD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05368F-A0FB-D0B6-8A3C-EA76E635179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897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TextBox 6">
            <a:extLst>
              <a:ext uri="{FF2B5EF4-FFF2-40B4-BE49-F238E27FC236}">
                <a16:creationId xmlns:a16="http://schemas.microsoft.com/office/drawing/2014/main" id="{77B7E7D3-BD46-D59A-5021-347A127C4340}"/>
              </a:ext>
            </a:extLst>
          </p:cNvPr>
          <p:cNvSpPr txBox="1"/>
          <p:nvPr userDrawn="1"/>
        </p:nvSpPr>
        <p:spPr>
          <a:xfrm>
            <a:off x="16035338" y="89972"/>
            <a:ext cx="2214562" cy="369332"/>
          </a:xfrm>
          <a:prstGeom prst="rect">
            <a:avLst/>
          </a:prstGeom>
          <a:noFill/>
        </p:spPr>
        <p:txBody>
          <a:bodyPr wrap="square" rtlCol="0">
            <a:spAutoFit/>
          </a:bodyPr>
          <a:lstStyle/>
          <a:p>
            <a:r>
              <a:rPr lang="en-IN" sz="1800" b="0" i="0" dirty="0">
                <a:effectLst/>
              </a:rPr>
              <a:t>Gr-03, EAPEPDUVDHI</a:t>
            </a:r>
            <a:endParaRPr lang="en-IN" sz="18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2"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8D072-7CE3-4007-3DF3-F98060EDB11B}"/>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6A96DD-53E9-7C99-95C5-BC66CF01172B}"/>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F20286-392C-19B2-457B-58D32DDB31E0}"/>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0FA289E2-0F99-4ED7-80A7-D44D55283D24}" type="datetimeFigureOut">
              <a:rPr lang="en-IN" smtClean="0"/>
              <a:t>16-12-2025</a:t>
            </a:fld>
            <a:endParaRPr lang="en-IN"/>
          </a:p>
        </p:txBody>
      </p:sp>
      <p:sp>
        <p:nvSpPr>
          <p:cNvPr id="5" name="Footer Placeholder 4">
            <a:extLst>
              <a:ext uri="{FF2B5EF4-FFF2-40B4-BE49-F238E27FC236}">
                <a16:creationId xmlns:a16="http://schemas.microsoft.com/office/drawing/2014/main" id="{5F431821-B416-9C97-01E0-2FFC01BE5FC0}"/>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B97DFB-4C1D-0F5A-5ED0-0D94E44C7CAD}"/>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C1E0FAB1-9418-405A-B785-ED8755896742}" type="slidenum">
              <a:rPr lang="en-IN" smtClean="0"/>
              <a:t>‹#›</a:t>
            </a:fld>
            <a:endParaRPr lang="en-IN"/>
          </a:p>
        </p:txBody>
      </p:sp>
    </p:spTree>
    <p:extLst>
      <p:ext uri="{BB962C8B-B14F-4D97-AF65-F5344CB8AC3E}">
        <p14:creationId xmlns:p14="http://schemas.microsoft.com/office/powerpoint/2010/main" val="21875323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6746-1DA3-4B99-74A4-3BEB2B2C1E24}"/>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12AD56-3A96-8EBF-6F81-00BE436F9DE4}"/>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6D2AC7-F54C-77A3-56A7-2F517A6CB120}"/>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2E2315A4-CB45-48FB-B2AB-73E14A91D762}" type="datetimeFigureOut">
              <a:rPr lang="en-IN" smtClean="0"/>
              <a:t>16-12-2025</a:t>
            </a:fld>
            <a:endParaRPr lang="en-IN"/>
          </a:p>
        </p:txBody>
      </p:sp>
      <p:sp>
        <p:nvSpPr>
          <p:cNvPr id="5" name="Footer Placeholder 4">
            <a:extLst>
              <a:ext uri="{FF2B5EF4-FFF2-40B4-BE49-F238E27FC236}">
                <a16:creationId xmlns:a16="http://schemas.microsoft.com/office/drawing/2014/main" id="{61D22C8F-7B36-4F14-3AD1-8DBBC753F3C3}"/>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DD3403-350C-3371-4A41-C03CEB6E50E2}"/>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7DE3231A-63A5-4A85-B52A-E3A70E4C9BD7}" type="slidenum">
              <a:rPr lang="en-IN" smtClean="0"/>
              <a:t>‹#›</a:t>
            </a:fld>
            <a:endParaRPr lang="en-IN"/>
          </a:p>
        </p:txBody>
      </p:sp>
    </p:spTree>
    <p:extLst>
      <p:ext uri="{BB962C8B-B14F-4D97-AF65-F5344CB8AC3E}">
        <p14:creationId xmlns:p14="http://schemas.microsoft.com/office/powerpoint/2010/main" val="3345989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sowmyabarla/parkinsons-augmented-handwriting-dataset" TargetMode="External"/><Relationship Id="rId2" Type="http://schemas.openxmlformats.org/officeDocument/2006/relationships/hyperlink" Target="https://figshare.com/articles/dataset/Voice_Samples_for_Patients_with_Parkinson_s_Disease_and_Healthy_Controls/23849127"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6084/m9.figshare.23849127"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914400"/>
            <a:ext cx="18288000" cy="3160994"/>
          </a:xfrm>
          <a:prstGeom prst="rect">
            <a:avLst/>
          </a:prstGeom>
        </p:spPr>
        <p:txBody>
          <a:bodyPr lIns="0" tIns="0" rIns="0" bIns="0" rtlCol="0" anchor="t">
            <a:spAutoFit/>
          </a:bodyPr>
          <a:lstStyle/>
          <a:p>
            <a:pPr algn="ctr">
              <a:lnSpc>
                <a:spcPts val="8400"/>
              </a:lnSpc>
            </a:pPr>
            <a:r>
              <a:rPr lang="en-US" sz="6000" b="1" dirty="0">
                <a:solidFill>
                  <a:srgbClr val="000000"/>
                </a:solidFill>
                <a:latin typeface="Canva Sans Bold"/>
                <a:ea typeface="Canva Sans Bold"/>
                <a:cs typeface="Canva Sans Bold"/>
                <a:sym typeface="Canva Sans Bold"/>
              </a:rPr>
              <a:t>Explainable AI for Predicting Early Parkinson's Disease using Voice Data and Handwriting Images</a:t>
            </a:r>
          </a:p>
        </p:txBody>
      </p:sp>
      <p:sp>
        <p:nvSpPr>
          <p:cNvPr id="3" name="TextBox 3"/>
          <p:cNvSpPr txBox="1"/>
          <p:nvPr/>
        </p:nvSpPr>
        <p:spPr>
          <a:xfrm>
            <a:off x="6172200" y="4604787"/>
            <a:ext cx="6749296" cy="57419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Mentor : Dr . Tapan Chowdhury</a:t>
            </a:r>
          </a:p>
        </p:txBody>
      </p:sp>
      <p:sp>
        <p:nvSpPr>
          <p:cNvPr id="4" name="TextBox 4"/>
          <p:cNvSpPr txBox="1"/>
          <p:nvPr/>
        </p:nvSpPr>
        <p:spPr>
          <a:xfrm>
            <a:off x="5780405" y="5682213"/>
            <a:ext cx="7532886" cy="3580765"/>
          </a:xfrm>
          <a:prstGeom prst="rect">
            <a:avLst/>
          </a:prstGeom>
        </p:spPr>
        <p:txBody>
          <a:bodyPr lIns="0" tIns="0" rIns="0" bIns="0" rtlCol="0" anchor="t">
            <a:spAutoFit/>
          </a:bodyPr>
          <a:lstStyle/>
          <a:p>
            <a:pPr algn="ctr">
              <a:lnSpc>
                <a:spcPts val="4759"/>
              </a:lnSpc>
            </a:pPr>
            <a:r>
              <a:rPr lang="en-US" sz="3399" b="1" i="1" dirty="0">
                <a:solidFill>
                  <a:srgbClr val="000000"/>
                </a:solidFill>
                <a:latin typeface="Canva Sans Bold Italics"/>
                <a:ea typeface="Canva Sans Bold Italics"/>
                <a:cs typeface="Canva Sans Bold Italics"/>
                <a:sym typeface="Canva Sans Bold Italics"/>
              </a:rPr>
              <a:t>Submitted by</a:t>
            </a:r>
          </a:p>
          <a:p>
            <a:pPr algn="ctr">
              <a:lnSpc>
                <a:spcPts val="4759"/>
              </a:lnSpc>
            </a:pPr>
            <a:endParaRPr lang="en-US" sz="3399" b="1" i="1" dirty="0">
              <a:solidFill>
                <a:srgbClr val="000000"/>
              </a:solidFill>
              <a:latin typeface="Canva Sans Bold Italics"/>
              <a:ea typeface="Canva Sans Bold Italics"/>
              <a:cs typeface="Canva Sans Bold Italics"/>
              <a:sym typeface="Canva Sans Bold Italics"/>
            </a:endParaRPr>
          </a:p>
          <a:p>
            <a:pPr algn="ctr">
              <a:lnSpc>
                <a:spcPts val="4759"/>
              </a:lnSpc>
            </a:pPr>
            <a:r>
              <a:rPr lang="en-US" sz="3399" dirty="0">
                <a:solidFill>
                  <a:srgbClr val="000000"/>
                </a:solidFill>
                <a:latin typeface="Canva Sans"/>
                <a:ea typeface="Canva Sans"/>
                <a:cs typeface="Canva Sans"/>
                <a:sym typeface="Canva Sans"/>
              </a:rPr>
              <a:t>Jeet </a:t>
            </a:r>
            <a:r>
              <a:rPr lang="en-US" sz="3399" dirty="0" err="1">
                <a:solidFill>
                  <a:srgbClr val="000000"/>
                </a:solidFill>
                <a:latin typeface="Canva Sans"/>
                <a:ea typeface="Canva Sans"/>
                <a:cs typeface="Canva Sans"/>
                <a:sym typeface="Canva Sans"/>
              </a:rPr>
              <a:t>Shee</a:t>
            </a:r>
            <a:r>
              <a:rPr lang="en-US" sz="3399" dirty="0">
                <a:solidFill>
                  <a:srgbClr val="000000"/>
                </a:solidFill>
                <a:latin typeface="Canva Sans"/>
                <a:ea typeface="Canva Sans"/>
                <a:cs typeface="Canva Sans"/>
                <a:sym typeface="Canva Sans"/>
              </a:rPr>
              <a:t> (13000222009)</a:t>
            </a:r>
          </a:p>
          <a:p>
            <a:pPr algn="ctr">
              <a:lnSpc>
                <a:spcPts val="4759"/>
              </a:lnSpc>
            </a:pPr>
            <a:r>
              <a:rPr lang="en-US" sz="3399" dirty="0">
                <a:solidFill>
                  <a:srgbClr val="000000"/>
                </a:solidFill>
                <a:latin typeface="Canva Sans"/>
                <a:ea typeface="Canva Sans"/>
                <a:cs typeface="Canva Sans"/>
                <a:sym typeface="Canva Sans"/>
              </a:rPr>
              <a:t>Soumyadip Adhikary (13000122079)</a:t>
            </a:r>
          </a:p>
          <a:p>
            <a:pPr algn="ctr">
              <a:lnSpc>
                <a:spcPts val="4759"/>
              </a:lnSpc>
            </a:pPr>
            <a:r>
              <a:rPr lang="en-US" sz="3399" dirty="0">
                <a:solidFill>
                  <a:srgbClr val="000000"/>
                </a:solidFill>
                <a:latin typeface="Canva Sans"/>
                <a:ea typeface="Canva Sans"/>
                <a:cs typeface="Canva Sans"/>
                <a:sym typeface="Canva Sans"/>
              </a:rPr>
              <a:t>Aditya Dey (13000123127)</a:t>
            </a:r>
          </a:p>
          <a:p>
            <a:pPr algn="ctr">
              <a:lnSpc>
                <a:spcPts val="4759"/>
              </a:lnSpc>
            </a:pPr>
            <a:r>
              <a:rPr lang="en-US" sz="3399" dirty="0">
                <a:solidFill>
                  <a:srgbClr val="000000"/>
                </a:solidFill>
                <a:latin typeface="Canva Sans"/>
                <a:ea typeface="Canva Sans"/>
                <a:cs typeface="Canva Sans"/>
                <a:sym typeface="Canva Sans"/>
              </a:rPr>
              <a:t>Ananya Das (13000122108)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73133" y="168952"/>
            <a:ext cx="8506183" cy="1505605"/>
          </a:xfrm>
          <a:prstGeom prst="rect">
            <a:avLst/>
          </a:prstGeom>
        </p:spPr>
        <p:txBody>
          <a:bodyPr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Methods Used </a:t>
            </a:r>
          </a:p>
        </p:txBody>
      </p:sp>
      <p:sp>
        <p:nvSpPr>
          <p:cNvPr id="3" name="TextBox 3"/>
          <p:cNvSpPr txBox="1"/>
          <p:nvPr/>
        </p:nvSpPr>
        <p:spPr>
          <a:xfrm>
            <a:off x="1431659" y="1658413"/>
            <a:ext cx="16189133" cy="8917940"/>
          </a:xfrm>
          <a:prstGeom prst="rect">
            <a:avLst/>
          </a:prstGeom>
        </p:spPr>
        <p:txBody>
          <a:bodyPr lIns="0" tIns="0" rIns="0" bIns="0" rtlCol="0" anchor="t">
            <a:spAutoFit/>
          </a:bodyPr>
          <a:lstStyle/>
          <a:p>
            <a:pPr algn="l">
              <a:lnSpc>
                <a:spcPts val="4199"/>
              </a:lnSpc>
            </a:pPr>
            <a:r>
              <a:rPr lang="en-US" sz="2999" b="1" u="sng">
                <a:solidFill>
                  <a:srgbClr val="000000"/>
                </a:solidFill>
                <a:latin typeface="Canva Sans Bold"/>
                <a:ea typeface="Canva Sans Bold"/>
                <a:cs typeface="Canva Sans Bold"/>
                <a:sym typeface="Canva Sans Bold"/>
              </a:rPr>
              <a:t>Datasets Used:</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Voice Dataset</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Voice Samples for Patients with Parkinson’s Disease and Healthy Controls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Source: Figshare</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Contains voice recordings of Parkinson’s patients and healthy subjects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Used for speech-based Parkinson’s Disease analysis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Link:</a:t>
            </a:r>
          </a:p>
          <a:p>
            <a:pPr marL="1813558" lvl="3" indent="-453390" algn="l">
              <a:lnSpc>
                <a:spcPts val="3919"/>
              </a:lnSpc>
              <a:buFont typeface="Arial"/>
              <a:buChar char="￭"/>
            </a:pPr>
            <a:r>
              <a:rPr lang="en-US" sz="2799" u="sng">
                <a:solidFill>
                  <a:srgbClr val="5E17EB"/>
                </a:solidFill>
                <a:latin typeface="Canva Sans"/>
                <a:ea typeface="Canva Sans"/>
                <a:cs typeface="Canva Sans"/>
                <a:sym typeface="Canva Sans"/>
                <a:hlinkClick r:id="rId2" tooltip="https://figshare.com/articles/dataset/Voice_Samples_for_Patients_with_Parkinson_s_Disease_and_Healthy_Controls/23849127"/>
              </a:rPr>
              <a:t>https://figshare.com/articles/dataset/Voice_Samples_for_Patients_with_Parkinson_s_Disease_and_Healthy_Controls/23849127</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Handwriting Dataset</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Parkinson’s Augmented Handwriting Dataset</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Source: Kaggle</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Includes handwritten spiral and wave drawings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Used to analyze motor control and tremor patterns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Link:</a:t>
            </a:r>
          </a:p>
          <a:p>
            <a:pPr marL="1813558" lvl="3" indent="-453390" algn="l">
              <a:lnSpc>
                <a:spcPts val="3919"/>
              </a:lnSpc>
              <a:buFont typeface="Arial"/>
              <a:buChar char="￭"/>
            </a:pPr>
            <a:r>
              <a:rPr lang="en-US" sz="2799" u="sng">
                <a:solidFill>
                  <a:srgbClr val="5E17EB"/>
                </a:solidFill>
                <a:latin typeface="Canva Sans"/>
                <a:ea typeface="Canva Sans"/>
                <a:cs typeface="Canva Sans"/>
                <a:sym typeface="Canva Sans"/>
                <a:hlinkClick r:id="rId3" tooltip="https://www.kaggle.com/datasets/sowmyabarla/parkinsons-augmented-handwriting-dataset"/>
              </a:rPr>
              <a:t>https://www.kaggle.com/datasets/sowmyabarla/parkinsons-augmented-handwriting-dataset</a:t>
            </a:r>
          </a:p>
          <a:p>
            <a:pPr algn="l">
              <a:lnSpc>
                <a:spcPts val="3919"/>
              </a:lnSpc>
            </a:pPr>
            <a:endParaRPr lang="en-US" sz="2799" u="sng">
              <a:solidFill>
                <a:srgbClr val="5E17EB"/>
              </a:solidFill>
              <a:latin typeface="Canva Sans"/>
              <a:ea typeface="Canva Sans"/>
              <a:cs typeface="Canva Sans"/>
              <a:sym typeface="Canva Sans"/>
              <a:hlinkClick r:id="rId3" tooltip="https://www.kaggle.com/datasets/sowmyabarla/parkinsons-augmented-handwriting-datase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62600" y="86425"/>
            <a:ext cx="8230553" cy="1505605"/>
          </a:xfrm>
          <a:prstGeom prst="rect">
            <a:avLst/>
          </a:prstGeom>
        </p:spPr>
        <p:txBody>
          <a:bodyPr lIns="0" tIns="0" rIns="0" bIns="0" rtlCol="0" anchor="t">
            <a:spAutoFit/>
          </a:bodyPr>
          <a:lstStyle/>
          <a:p>
            <a:pPr algn="ctr">
              <a:lnSpc>
                <a:spcPts val="12880"/>
              </a:lnSpc>
            </a:pPr>
            <a:r>
              <a:rPr lang="en-US" sz="7600" b="1" dirty="0">
                <a:solidFill>
                  <a:srgbClr val="000000"/>
                </a:solidFill>
                <a:latin typeface="Canva Sans Bold"/>
                <a:ea typeface="Canva Sans Bold"/>
                <a:cs typeface="Canva Sans Bold"/>
                <a:sym typeface="Canva Sans Bold"/>
              </a:rPr>
              <a:t>Methods Used</a:t>
            </a:r>
          </a:p>
        </p:txBody>
      </p:sp>
      <p:sp>
        <p:nvSpPr>
          <p:cNvPr id="3" name="TextBox 3"/>
          <p:cNvSpPr txBox="1"/>
          <p:nvPr/>
        </p:nvSpPr>
        <p:spPr>
          <a:xfrm>
            <a:off x="8282152" y="1677359"/>
            <a:ext cx="11427" cy="380150"/>
          </a:xfrm>
          <a:prstGeom prst="rect">
            <a:avLst/>
          </a:prstGeom>
        </p:spPr>
        <p:txBody>
          <a:bodyPr lIns="0" tIns="0" rIns="0" bIns="0" rtlCol="0" anchor="t">
            <a:spAutoFit/>
          </a:bodyPr>
          <a:lstStyle/>
          <a:p>
            <a:pPr algn="ctr">
              <a:lnSpc>
                <a:spcPts val="3191"/>
              </a:lnSpc>
              <a:spcBef>
                <a:spcPct val="0"/>
              </a:spcBef>
            </a:pPr>
            <a:endParaRPr/>
          </a:p>
        </p:txBody>
      </p:sp>
      <p:sp>
        <p:nvSpPr>
          <p:cNvPr id="4" name="TextBox 4"/>
          <p:cNvSpPr txBox="1"/>
          <p:nvPr/>
        </p:nvSpPr>
        <p:spPr>
          <a:xfrm>
            <a:off x="1028700" y="1556513"/>
            <a:ext cx="16574800" cy="8995086"/>
          </a:xfrm>
          <a:prstGeom prst="rect">
            <a:avLst/>
          </a:prstGeom>
        </p:spPr>
        <p:txBody>
          <a:bodyPr lIns="0" tIns="0" rIns="0" bIns="0" rtlCol="0" anchor="t">
            <a:spAutoFit/>
          </a:bodyPr>
          <a:lstStyle/>
          <a:p>
            <a:pPr algn="l">
              <a:lnSpc>
                <a:spcPts val="4200"/>
              </a:lnSpc>
            </a:pPr>
            <a:r>
              <a:rPr lang="en-US" sz="3000" b="1" u="sng">
                <a:solidFill>
                  <a:srgbClr val="000000"/>
                </a:solidFill>
                <a:latin typeface="Canva Sans Bold"/>
                <a:ea typeface="Canva Sans Bold"/>
                <a:cs typeface="Canva Sans Bold"/>
                <a:sym typeface="Canva Sans Bold"/>
              </a:rPr>
              <a:t>Deep Learning Models Used:</a:t>
            </a:r>
          </a:p>
          <a:p>
            <a:pPr marL="604519" lvl="1" indent="-302260" algn="l">
              <a:lnSpc>
                <a:spcPts val="4507"/>
              </a:lnSpc>
              <a:buFont typeface="Arial"/>
              <a:buChar char="•"/>
            </a:pPr>
            <a:r>
              <a:rPr lang="en-US" sz="2799">
                <a:solidFill>
                  <a:srgbClr val="000000"/>
                </a:solidFill>
                <a:latin typeface="Canva Sans"/>
                <a:ea typeface="Canva Sans"/>
                <a:cs typeface="Canva Sans"/>
                <a:sym typeface="Canva Sans"/>
              </a:rPr>
              <a:t>VGG16</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A deep Convolutional Neural Network with 16 layers</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Known for effective image feature extraction</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Used as a pre-trained convolutional backbone for:</a:t>
            </a:r>
          </a:p>
          <a:p>
            <a:pPr marL="3627117" lvl="6" indent="-518160" algn="l">
              <a:lnSpc>
                <a:spcPts val="4507"/>
              </a:lnSpc>
              <a:buFont typeface="Arial"/>
              <a:buChar char="￭"/>
            </a:pPr>
            <a:r>
              <a:rPr lang="en-US" sz="2799" b="1">
                <a:solidFill>
                  <a:srgbClr val="000000"/>
                </a:solidFill>
                <a:latin typeface="Canva Sans Bold"/>
                <a:ea typeface="Canva Sans Bold"/>
                <a:cs typeface="Canva Sans Bold"/>
                <a:sym typeface="Canva Sans Bold"/>
              </a:rPr>
              <a:t>Handwritten spiral images</a:t>
            </a:r>
          </a:p>
          <a:p>
            <a:pPr marL="3627117" lvl="6" indent="-518160" algn="l">
              <a:lnSpc>
                <a:spcPts val="4507"/>
              </a:lnSpc>
              <a:buFont typeface="Arial"/>
              <a:buChar char="￭"/>
            </a:pPr>
            <a:r>
              <a:rPr lang="en-US" sz="2799" b="1">
                <a:solidFill>
                  <a:srgbClr val="000000"/>
                </a:solidFill>
                <a:latin typeface="Canva Sans Bold"/>
                <a:ea typeface="Canva Sans Bold"/>
                <a:cs typeface="Canva Sans Bold"/>
                <a:sym typeface="Canva Sans Bold"/>
              </a:rPr>
              <a:t>Handwritten wave images</a:t>
            </a:r>
          </a:p>
          <a:p>
            <a:pPr marL="604519" lvl="1" indent="-302260" algn="l">
              <a:lnSpc>
                <a:spcPts val="4507"/>
              </a:lnSpc>
              <a:buFont typeface="Arial"/>
              <a:buChar char="•"/>
            </a:pPr>
            <a:r>
              <a:rPr lang="en-US" sz="2799">
                <a:solidFill>
                  <a:srgbClr val="000000"/>
                </a:solidFill>
                <a:latin typeface="Canva Sans"/>
                <a:ea typeface="Canva Sans"/>
                <a:cs typeface="Canva Sans"/>
                <a:sym typeface="Canva Sans"/>
              </a:rPr>
              <a:t>InceptionV3</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A deep CNN architecture optimized for complex image representations</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Uses multi-scale convolution filters for improved feature learning</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Used as a pre-trained convolutional backbone for:</a:t>
            </a:r>
          </a:p>
          <a:p>
            <a:pPr marL="3627117" lvl="6" indent="-518160" algn="l">
              <a:lnSpc>
                <a:spcPts val="4507"/>
              </a:lnSpc>
              <a:buFont typeface="Arial"/>
              <a:buChar char="￭"/>
            </a:pPr>
            <a:r>
              <a:rPr lang="en-US" sz="2799" b="1">
                <a:solidFill>
                  <a:srgbClr val="000000"/>
                </a:solidFill>
                <a:latin typeface="Canva Sans Bold"/>
                <a:ea typeface="Canva Sans Bold"/>
                <a:cs typeface="Canva Sans Bold"/>
                <a:sym typeface="Canva Sans Bold"/>
              </a:rPr>
              <a:t>Voice spectrogram images</a:t>
            </a:r>
          </a:p>
          <a:p>
            <a:pPr marL="604519" lvl="1" indent="-302260" algn="l">
              <a:lnSpc>
                <a:spcPts val="4507"/>
              </a:lnSpc>
              <a:buFont typeface="Arial"/>
              <a:buChar char="•"/>
            </a:pPr>
            <a:r>
              <a:rPr lang="en-US" sz="2799">
                <a:solidFill>
                  <a:srgbClr val="000000"/>
                </a:solidFill>
                <a:latin typeface="Canva Sans"/>
                <a:ea typeface="Canva Sans"/>
                <a:cs typeface="Canva Sans"/>
                <a:sym typeface="Canva Sans"/>
              </a:rPr>
              <a:t>Transfer Learning Approach</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Pre-trained convolutional layers are reused</a:t>
            </a:r>
          </a:p>
          <a:p>
            <a:pPr marL="1209039" lvl="2" indent="-403013" algn="l">
              <a:lnSpc>
                <a:spcPts val="4507"/>
              </a:lnSpc>
              <a:buFont typeface="Arial"/>
              <a:buChar char="⚬"/>
            </a:pPr>
            <a:r>
              <a:rPr lang="en-US" sz="2799">
                <a:solidFill>
                  <a:srgbClr val="000000"/>
                </a:solidFill>
                <a:latin typeface="Canva Sans"/>
                <a:ea typeface="Canva Sans"/>
                <a:cs typeface="Canva Sans"/>
                <a:sym typeface="Canva Sans"/>
              </a:rPr>
              <a:t>A custom classification network is trained on the project-specific datasets</a:t>
            </a:r>
          </a:p>
          <a:p>
            <a:pPr algn="l">
              <a:lnSpc>
                <a:spcPts val="3815"/>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02036" y="-171450"/>
            <a:ext cx="8230553" cy="1505605"/>
          </a:xfrm>
          <a:prstGeom prst="rect">
            <a:avLst/>
          </a:prstGeom>
        </p:spPr>
        <p:txBody>
          <a:bodyPr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Methods Used</a:t>
            </a:r>
          </a:p>
        </p:txBody>
      </p:sp>
      <p:sp>
        <p:nvSpPr>
          <p:cNvPr id="3" name="TextBox 3"/>
          <p:cNvSpPr txBox="1"/>
          <p:nvPr/>
        </p:nvSpPr>
        <p:spPr>
          <a:xfrm>
            <a:off x="9139238" y="3796030"/>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4" name="TextBox 4"/>
          <p:cNvSpPr txBox="1"/>
          <p:nvPr/>
        </p:nvSpPr>
        <p:spPr>
          <a:xfrm>
            <a:off x="566512" y="1242694"/>
            <a:ext cx="17145452" cy="9284334"/>
          </a:xfrm>
          <a:prstGeom prst="rect">
            <a:avLst/>
          </a:prstGeom>
        </p:spPr>
        <p:txBody>
          <a:bodyPr lIns="0" tIns="0" rIns="0" bIns="0" rtlCol="0" anchor="t">
            <a:spAutoFit/>
          </a:bodyPr>
          <a:lstStyle/>
          <a:p>
            <a:pPr algn="l">
              <a:lnSpc>
                <a:spcPts val="5250"/>
              </a:lnSpc>
            </a:pPr>
            <a:r>
              <a:rPr lang="en-US" sz="3000" b="1" u="sng">
                <a:solidFill>
                  <a:srgbClr val="000000"/>
                </a:solidFill>
                <a:latin typeface="Canva Sans Bold"/>
                <a:ea typeface="Canva Sans Bold"/>
                <a:cs typeface="Canva Sans Bold"/>
                <a:sym typeface="Canva Sans Bold"/>
              </a:rPr>
              <a:t>Explainable Artificial Intelligence Method:</a:t>
            </a:r>
          </a:p>
          <a:p>
            <a:pPr marL="604523" lvl="1" indent="-302261" algn="l">
              <a:lnSpc>
                <a:spcPts val="4900"/>
              </a:lnSpc>
              <a:buFont typeface="Arial"/>
              <a:buChar char="•"/>
            </a:pPr>
            <a:r>
              <a:rPr lang="en-US" sz="2800">
                <a:solidFill>
                  <a:srgbClr val="000000"/>
                </a:solidFill>
                <a:latin typeface="Canva Sans"/>
                <a:ea typeface="Canva Sans"/>
                <a:cs typeface="Canva Sans"/>
                <a:sym typeface="Canva Sans"/>
              </a:rPr>
              <a:t>Explainable AI refers to techniques that make</a:t>
            </a:r>
            <a:r>
              <a:rPr lang="en-US" sz="2800" b="1">
                <a:solidFill>
                  <a:srgbClr val="000000"/>
                </a:solidFill>
                <a:latin typeface="Canva Sans Bold"/>
                <a:ea typeface="Canva Sans Bold"/>
                <a:cs typeface="Canva Sans Bold"/>
                <a:sym typeface="Canva Sans Bold"/>
              </a:rPr>
              <a:t> machine learning model decisions understandable to humans.</a:t>
            </a:r>
          </a:p>
          <a:p>
            <a:pPr marL="604523" lvl="1" indent="-302261" algn="l">
              <a:lnSpc>
                <a:spcPts val="4900"/>
              </a:lnSpc>
              <a:buFont typeface="Arial"/>
              <a:buChar char="•"/>
            </a:pPr>
            <a:r>
              <a:rPr lang="en-US" sz="2800">
                <a:solidFill>
                  <a:srgbClr val="000000"/>
                </a:solidFill>
                <a:latin typeface="Canva Sans"/>
                <a:ea typeface="Canva Sans"/>
                <a:cs typeface="Canva Sans"/>
                <a:sym typeface="Canva Sans"/>
              </a:rPr>
              <a:t>It helps explain </a:t>
            </a:r>
            <a:r>
              <a:rPr lang="en-US" sz="2800" b="1">
                <a:solidFill>
                  <a:srgbClr val="000000"/>
                </a:solidFill>
                <a:latin typeface="Canva Sans Bold"/>
                <a:ea typeface="Canva Sans Bold"/>
                <a:cs typeface="Canva Sans Bold"/>
                <a:sym typeface="Canva Sans Bold"/>
              </a:rPr>
              <a:t>why a model made a particular prediction</a:t>
            </a:r>
            <a:r>
              <a:rPr lang="en-US" sz="2800">
                <a:solidFill>
                  <a:srgbClr val="000000"/>
                </a:solidFill>
                <a:latin typeface="Canva Sans"/>
                <a:ea typeface="Canva Sans"/>
                <a:cs typeface="Canva Sans"/>
                <a:sym typeface="Canva Sans"/>
              </a:rPr>
              <a:t>, instead of acting like a </a:t>
            </a:r>
            <a:r>
              <a:rPr lang="en-US" sz="2800" b="1">
                <a:solidFill>
                  <a:srgbClr val="000000"/>
                </a:solidFill>
                <a:latin typeface="Canva Sans Bold"/>
                <a:ea typeface="Canva Sans Bold"/>
                <a:cs typeface="Canva Sans Bold"/>
                <a:sym typeface="Canva Sans Bold"/>
              </a:rPr>
              <a:t>black box.</a:t>
            </a:r>
          </a:p>
          <a:p>
            <a:pPr marL="604523" lvl="1" indent="-302261" algn="l">
              <a:lnSpc>
                <a:spcPts val="4900"/>
              </a:lnSpc>
              <a:buFont typeface="Arial"/>
              <a:buChar char="•"/>
            </a:pPr>
            <a:r>
              <a:rPr lang="en-US" sz="2800">
                <a:solidFill>
                  <a:srgbClr val="000000"/>
                </a:solidFill>
                <a:latin typeface="Canva Sans"/>
                <a:ea typeface="Canva Sans"/>
                <a:cs typeface="Canva Sans"/>
                <a:sym typeface="Canva Sans"/>
              </a:rPr>
              <a:t>XAI improves t</a:t>
            </a:r>
            <a:r>
              <a:rPr lang="en-US" sz="2800" b="1">
                <a:solidFill>
                  <a:srgbClr val="000000"/>
                </a:solidFill>
                <a:latin typeface="Canva Sans Bold"/>
                <a:ea typeface="Canva Sans Bold"/>
                <a:cs typeface="Canva Sans Bold"/>
                <a:sym typeface="Canva Sans Bold"/>
              </a:rPr>
              <a:t>rust, transparency, and reliability</a:t>
            </a:r>
            <a:r>
              <a:rPr lang="en-US" sz="2800">
                <a:solidFill>
                  <a:srgbClr val="000000"/>
                </a:solidFill>
                <a:latin typeface="Canva Sans"/>
                <a:ea typeface="Canva Sans"/>
                <a:cs typeface="Canva Sans"/>
                <a:sym typeface="Canva Sans"/>
              </a:rPr>
              <a:t>, especially in critical domains like healthcare and finance.</a:t>
            </a:r>
          </a:p>
          <a:p>
            <a:pPr marL="604523" lvl="1" indent="-302261" algn="l">
              <a:lnSpc>
                <a:spcPts val="4900"/>
              </a:lnSpc>
              <a:buFont typeface="Arial"/>
              <a:buChar char="•"/>
            </a:pPr>
            <a:r>
              <a:rPr lang="en-US" sz="2800" b="1">
                <a:solidFill>
                  <a:srgbClr val="000000"/>
                </a:solidFill>
                <a:latin typeface="Canva Sans Bold"/>
                <a:ea typeface="Canva Sans Bold"/>
                <a:cs typeface="Canva Sans Bold"/>
                <a:sym typeface="Canva Sans Bold"/>
              </a:rPr>
              <a:t>Grad-CAM (Gradient-weighted Class Activation Mapping)</a:t>
            </a:r>
          </a:p>
          <a:p>
            <a:pPr marL="1209045" lvl="2" indent="-403015" algn="l">
              <a:lnSpc>
                <a:spcPts val="4900"/>
              </a:lnSpc>
              <a:buFont typeface="Arial"/>
              <a:buChar char="⚬"/>
            </a:pPr>
            <a:r>
              <a:rPr lang="en-US" sz="2800">
                <a:solidFill>
                  <a:srgbClr val="000000"/>
                </a:solidFill>
                <a:latin typeface="Canva Sans"/>
                <a:ea typeface="Canva Sans"/>
                <a:cs typeface="Canva Sans"/>
                <a:sym typeface="Canva Sans"/>
              </a:rPr>
              <a:t>An Explainable AI technique for CNN-based models</a:t>
            </a:r>
          </a:p>
          <a:p>
            <a:pPr marL="1209045" lvl="2" indent="-403015" algn="l">
              <a:lnSpc>
                <a:spcPts val="4900"/>
              </a:lnSpc>
              <a:buFont typeface="Arial"/>
              <a:buChar char="⚬"/>
            </a:pPr>
            <a:r>
              <a:rPr lang="en-US" sz="2800">
                <a:solidFill>
                  <a:srgbClr val="000000"/>
                </a:solidFill>
                <a:latin typeface="Canva Sans"/>
                <a:ea typeface="Canva Sans"/>
                <a:cs typeface="Canva Sans"/>
                <a:sym typeface="Canva Sans"/>
              </a:rPr>
              <a:t>Uses gradient information to identify important regions influencing predictions</a:t>
            </a:r>
          </a:p>
          <a:p>
            <a:pPr marL="1209045" lvl="2" indent="-403015" algn="l">
              <a:lnSpc>
                <a:spcPts val="4900"/>
              </a:lnSpc>
              <a:buFont typeface="Arial"/>
              <a:buChar char="⚬"/>
            </a:pPr>
            <a:r>
              <a:rPr lang="en-US" sz="2800">
                <a:solidFill>
                  <a:srgbClr val="000000"/>
                </a:solidFill>
                <a:latin typeface="Canva Sans"/>
                <a:ea typeface="Canva Sans"/>
                <a:cs typeface="Canva Sans"/>
                <a:sym typeface="Canva Sans"/>
              </a:rPr>
              <a:t>Produces visual heatmaps over input images</a:t>
            </a:r>
          </a:p>
          <a:p>
            <a:pPr marL="1209045" lvl="2" indent="-403015" algn="l">
              <a:lnSpc>
                <a:spcPts val="4900"/>
              </a:lnSpc>
              <a:buFont typeface="Arial"/>
              <a:buChar char="⚬"/>
            </a:pPr>
            <a:r>
              <a:rPr lang="en-US" sz="2800">
                <a:solidFill>
                  <a:srgbClr val="000000"/>
                </a:solidFill>
                <a:latin typeface="Canva Sans"/>
                <a:ea typeface="Canva Sans"/>
                <a:cs typeface="Canva Sans"/>
                <a:sym typeface="Canva Sans"/>
              </a:rPr>
              <a:t>Applied to:</a:t>
            </a:r>
          </a:p>
          <a:p>
            <a:pPr marL="1813568" lvl="3" indent="-453392" algn="l">
              <a:lnSpc>
                <a:spcPts val="4900"/>
              </a:lnSpc>
              <a:buFont typeface="Arial"/>
              <a:buChar char="￭"/>
            </a:pPr>
            <a:r>
              <a:rPr lang="en-US" sz="2800">
                <a:solidFill>
                  <a:srgbClr val="000000"/>
                </a:solidFill>
                <a:latin typeface="Canva Sans"/>
                <a:ea typeface="Canva Sans"/>
                <a:cs typeface="Canva Sans"/>
                <a:sym typeface="Canva Sans"/>
              </a:rPr>
              <a:t>Handwritten spiral pipeline</a:t>
            </a:r>
          </a:p>
          <a:p>
            <a:pPr marL="1813568" lvl="3" indent="-453392" algn="l">
              <a:lnSpc>
                <a:spcPts val="4900"/>
              </a:lnSpc>
              <a:buFont typeface="Arial"/>
              <a:buChar char="￭"/>
            </a:pPr>
            <a:r>
              <a:rPr lang="en-US" sz="2800">
                <a:solidFill>
                  <a:srgbClr val="000000"/>
                </a:solidFill>
                <a:latin typeface="Canva Sans"/>
                <a:ea typeface="Canva Sans"/>
                <a:cs typeface="Canva Sans"/>
                <a:sym typeface="Canva Sans"/>
              </a:rPr>
              <a:t>Handwritten wave pipeline</a:t>
            </a:r>
          </a:p>
          <a:p>
            <a:pPr marL="1813568" lvl="3" indent="-453392" algn="l">
              <a:lnSpc>
                <a:spcPts val="4900"/>
              </a:lnSpc>
              <a:buFont typeface="Arial"/>
              <a:buChar char="￭"/>
            </a:pPr>
            <a:r>
              <a:rPr lang="en-US" sz="2800">
                <a:solidFill>
                  <a:srgbClr val="000000"/>
                </a:solidFill>
                <a:latin typeface="Canva Sans"/>
                <a:ea typeface="Canva Sans"/>
                <a:cs typeface="Canva Sans"/>
                <a:sym typeface="Canva Sans"/>
              </a:rPr>
              <a:t>Voice spectrogram pipeline</a:t>
            </a:r>
          </a:p>
          <a:p>
            <a:pPr algn="l">
              <a:lnSpc>
                <a:spcPts val="4900"/>
              </a:lnSpc>
            </a:pPr>
            <a:endParaRPr lang="en-US" sz="2800">
              <a:solidFill>
                <a:srgbClr val="000000"/>
              </a:solidFill>
              <a:latin typeface="Canva Sans"/>
              <a:ea typeface="Canva Sans"/>
              <a:cs typeface="Canva Sans"/>
              <a:sym typeface="Canva Sans"/>
            </a:endParaRPr>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6800"/>
            <a:ext cx="8229600" cy="8727452"/>
          </a:xfrm>
          <a:custGeom>
            <a:avLst/>
            <a:gdLst/>
            <a:ahLst/>
            <a:cxnLst/>
            <a:rect l="l" t="t" r="r" b="b"/>
            <a:pathLst>
              <a:path w="8730540" h="8727452">
                <a:moveTo>
                  <a:pt x="0" y="0"/>
                </a:moveTo>
                <a:lnTo>
                  <a:pt x="8730540" y="0"/>
                </a:lnTo>
                <a:lnTo>
                  <a:pt x="8730540" y="8727451"/>
                </a:lnTo>
                <a:lnTo>
                  <a:pt x="0" y="8727451"/>
                </a:lnTo>
                <a:lnTo>
                  <a:pt x="0" y="0"/>
                </a:lnTo>
                <a:close/>
              </a:path>
            </a:pathLst>
          </a:custGeom>
          <a:blipFill>
            <a:blip r:embed="rId2"/>
            <a:stretch>
              <a:fillRect l="-24879" r="-24879"/>
            </a:stretch>
          </a:blipFill>
        </p:spPr>
      </p:sp>
      <p:sp>
        <p:nvSpPr>
          <p:cNvPr id="3" name="TextBox 3"/>
          <p:cNvSpPr txBox="1"/>
          <p:nvPr/>
        </p:nvSpPr>
        <p:spPr>
          <a:xfrm>
            <a:off x="1219201" y="-152400"/>
            <a:ext cx="13861968" cy="1368417"/>
          </a:xfrm>
          <a:prstGeom prst="rect">
            <a:avLst/>
          </a:prstGeom>
        </p:spPr>
        <p:txBody>
          <a:bodyPr wrap="square" lIns="0" tIns="0" rIns="0" bIns="0" rtlCol="0" anchor="t">
            <a:spAutoFit/>
          </a:bodyPr>
          <a:lstStyle/>
          <a:p>
            <a:pPr algn="ctr">
              <a:lnSpc>
                <a:spcPts val="11200"/>
              </a:lnSpc>
            </a:pPr>
            <a:r>
              <a:rPr lang="en-US" sz="8000" b="1" dirty="0">
                <a:solidFill>
                  <a:srgbClr val="000000"/>
                </a:solidFill>
                <a:latin typeface="Canva Sans Bold"/>
                <a:ea typeface="Canva Sans Bold"/>
                <a:cs typeface="Canva Sans Bold"/>
                <a:sym typeface="Canva Sans Bold"/>
              </a:rPr>
              <a:t>How Grad CAM works</a:t>
            </a:r>
          </a:p>
        </p:txBody>
      </p:sp>
      <p:sp>
        <p:nvSpPr>
          <p:cNvPr id="4" name="TextBox 4"/>
          <p:cNvSpPr txBox="1"/>
          <p:nvPr/>
        </p:nvSpPr>
        <p:spPr>
          <a:xfrm>
            <a:off x="8419158" y="2911932"/>
            <a:ext cx="9050342" cy="71323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input image (or spectrogram) is passed through a trained CNN to obtain a class prediction.</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predicted class is selected, and the last convolutional layer is used since it preserves spatial information.</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Gradients of the selected class score are computed with respect to the last-layer feature maps.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These gradients are averaged to obtain importance weights, which are used to compute a weighted sum of feature maps.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resulting heatmap is overlaid on the original image, highlighting regions that influenced the model’s decision.</a:t>
            </a:r>
          </a:p>
          <a:p>
            <a:pPr algn="l">
              <a:lnSpc>
                <a:spcPts val="3780"/>
              </a:lnSpc>
            </a:pPr>
            <a:endParaRPr lang="en-US" sz="2700">
              <a:solidFill>
                <a:srgbClr val="000000"/>
              </a:solidFill>
              <a:latin typeface="Canva Sans"/>
              <a:ea typeface="Canva Sans"/>
              <a:cs typeface="Canva Sans"/>
              <a:sym typeface="Canva Sans"/>
            </a:endParaRPr>
          </a:p>
        </p:txBody>
      </p:sp>
      <p:sp>
        <p:nvSpPr>
          <p:cNvPr id="5" name="TextBox 5"/>
          <p:cNvSpPr txBox="1"/>
          <p:nvPr/>
        </p:nvSpPr>
        <p:spPr>
          <a:xfrm>
            <a:off x="10363200" y="1783016"/>
            <a:ext cx="4410422"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Explanation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2693423"/>
            <a:ext cx="18288000" cy="4742766"/>
          </a:xfrm>
          <a:prstGeom prst="rect">
            <a:avLst/>
          </a:prstGeom>
        </p:spPr>
        <p:txBody>
          <a:bodyPr lIns="0" tIns="0" rIns="0" bIns="0" rtlCol="0" anchor="t">
            <a:spAutoFit/>
          </a:bodyPr>
          <a:lstStyle/>
          <a:p>
            <a:pPr algn="ctr">
              <a:lnSpc>
                <a:spcPts val="12637"/>
              </a:lnSpc>
              <a:spcBef>
                <a:spcPct val="0"/>
              </a:spcBef>
            </a:pPr>
            <a:r>
              <a:rPr lang="en-US" sz="9026" b="1">
                <a:solidFill>
                  <a:srgbClr val="000000"/>
                </a:solidFill>
                <a:latin typeface="Canva Sans Bold"/>
                <a:ea typeface="Canva Sans Bold"/>
                <a:cs typeface="Canva Sans Bold"/>
                <a:sym typeface="Canva Sans Bold"/>
              </a:rPr>
              <a:t>Parkinson’s Disease Detection Using Handwritten Spiral and Wave Image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5706" y="483867"/>
            <a:ext cx="18122294" cy="11108875"/>
          </a:xfrm>
          <a:prstGeom prst="rect">
            <a:avLst/>
          </a:prstGeom>
        </p:spPr>
        <p:txBody>
          <a:bodyPr lIns="0" tIns="0" rIns="0" bIns="0" rtlCol="0" anchor="t">
            <a:spAutoFit/>
          </a:bodyPr>
          <a:lstStyle/>
          <a:p>
            <a:pPr algn="ctr">
              <a:lnSpc>
                <a:spcPts val="6543"/>
              </a:lnSpc>
              <a:spcBef>
                <a:spcPct val="0"/>
              </a:spcBef>
            </a:pPr>
            <a:r>
              <a:rPr lang="en-US" sz="7600" b="1" dirty="0">
                <a:solidFill>
                  <a:srgbClr val="000000"/>
                </a:solidFill>
                <a:latin typeface="Canva Sans Bold"/>
                <a:ea typeface="Canva Sans Bold"/>
                <a:cs typeface="Canva Sans Bold"/>
                <a:sym typeface="Canva Sans Bold"/>
              </a:rPr>
              <a:t>Motivation Behind Choosing Handwritten Spiral &amp; Wave Analysis</a:t>
            </a:r>
          </a:p>
          <a:p>
            <a:pPr algn="ctr">
              <a:lnSpc>
                <a:spcPts val="6543"/>
              </a:lnSpc>
              <a:spcBef>
                <a:spcPct val="0"/>
              </a:spcBef>
            </a:pPr>
            <a:endParaRPr lang="en-US" sz="8000" b="1" dirty="0">
              <a:solidFill>
                <a:srgbClr val="000000"/>
              </a:solidFill>
              <a:latin typeface="Canva Sans Bold"/>
              <a:ea typeface="Canva Sans Bold"/>
              <a:cs typeface="Canva Sans Bold"/>
              <a:sym typeface="Canva Sans Bold"/>
            </a:endParaRP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Handwriting Is Early Affected in Parkinson’s Disease</a:t>
            </a:r>
          </a:p>
          <a:p>
            <a:pPr lvl="1">
              <a:lnSpc>
                <a:spcPts val="3533"/>
              </a:lnSpc>
              <a:spcBef>
                <a:spcPct val="0"/>
              </a:spcBef>
            </a:pPr>
            <a:r>
              <a:rPr lang="en-US" sz="2524" b="1" dirty="0">
                <a:solidFill>
                  <a:srgbClr val="000000"/>
                </a:solidFill>
                <a:latin typeface="Canva Sans Bold"/>
                <a:ea typeface="Canva Sans Bold"/>
                <a:cs typeface="Canva Sans Bold"/>
                <a:sym typeface="Canva Sans Bold"/>
              </a:rPr>
              <a:t> </a:t>
            </a:r>
            <a:r>
              <a:rPr lang="en-US" sz="2524" dirty="0">
                <a:solidFill>
                  <a:srgbClr val="000000"/>
                </a:solidFill>
                <a:latin typeface="Canva Sans"/>
                <a:ea typeface="Canva Sans"/>
                <a:cs typeface="Canva Sans"/>
                <a:sym typeface="Canva Sans"/>
              </a:rPr>
              <a:t>○ Motor symptoms such as tremor and rigidity appear early in handwriting</a:t>
            </a:r>
          </a:p>
          <a:p>
            <a:pPr lvl="1">
              <a:lnSpc>
                <a:spcPts val="3533"/>
              </a:lnSpc>
              <a:spcBef>
                <a:spcPct val="0"/>
              </a:spcBef>
            </a:pPr>
            <a:r>
              <a:rPr lang="en-US" sz="2524" dirty="0">
                <a:solidFill>
                  <a:srgbClr val="000000"/>
                </a:solidFill>
                <a:latin typeface="Canva Sans"/>
                <a:ea typeface="Canva Sans"/>
                <a:cs typeface="Canva Sans"/>
                <a:sym typeface="Canva Sans"/>
              </a:rPr>
              <a:t> ○ Spiral and wave drawings amplify fine motor abnormalities</a:t>
            </a: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Clinically Accepted Screening Test</a:t>
            </a:r>
          </a:p>
          <a:p>
            <a:pPr lvl="1">
              <a:lnSpc>
                <a:spcPts val="3533"/>
              </a:lnSpc>
              <a:spcBef>
                <a:spcPct val="0"/>
              </a:spcBef>
            </a:pPr>
            <a:r>
              <a:rPr lang="en-US" sz="2524" b="1" dirty="0">
                <a:solidFill>
                  <a:srgbClr val="000000"/>
                </a:solidFill>
                <a:latin typeface="Canva Sans Bold"/>
                <a:ea typeface="Canva Sans Bold"/>
                <a:cs typeface="Canva Sans Bold"/>
                <a:sym typeface="Canva Sans Bold"/>
              </a:rPr>
              <a:t> ○ </a:t>
            </a:r>
            <a:r>
              <a:rPr lang="en-US" sz="2524" dirty="0">
                <a:solidFill>
                  <a:srgbClr val="000000"/>
                </a:solidFill>
                <a:latin typeface="Canva Sans"/>
                <a:ea typeface="Canva Sans"/>
                <a:cs typeface="Canva Sans"/>
                <a:sym typeface="Canva Sans"/>
              </a:rPr>
              <a:t>Spiral and wave drawing tests are commonly used by neurologists</a:t>
            </a:r>
          </a:p>
          <a:p>
            <a:pPr lvl="1">
              <a:lnSpc>
                <a:spcPts val="3533"/>
              </a:lnSpc>
              <a:spcBef>
                <a:spcPct val="0"/>
              </a:spcBef>
            </a:pPr>
            <a:r>
              <a:rPr lang="en-US" sz="2524" dirty="0">
                <a:solidFill>
                  <a:srgbClr val="000000"/>
                </a:solidFill>
                <a:latin typeface="Canva Sans"/>
                <a:ea typeface="Canva Sans"/>
                <a:cs typeface="Canva Sans"/>
                <a:sym typeface="Canva Sans"/>
              </a:rPr>
              <a:t> ○ Reflect real motor impairment, not subjective symptoms</a:t>
            </a: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Non-Invasive and Patient-Friendly</a:t>
            </a: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 </a:t>
            </a:r>
            <a:r>
              <a:rPr lang="en-US" sz="2617" dirty="0">
                <a:solidFill>
                  <a:srgbClr val="000000"/>
                </a:solidFill>
                <a:latin typeface="Canva Sans"/>
                <a:ea typeface="Canva Sans"/>
                <a:cs typeface="Canva Sans"/>
                <a:sym typeface="Canva Sans"/>
              </a:rPr>
              <a:t>No medication, needles, or scanning devices required</a:t>
            </a:r>
          </a:p>
          <a:p>
            <a:pPr lvl="1">
              <a:lnSpc>
                <a:spcPts val="3664"/>
              </a:lnSpc>
              <a:spcBef>
                <a:spcPct val="0"/>
              </a:spcBef>
            </a:pPr>
            <a:r>
              <a:rPr lang="en-US" sz="2617" dirty="0">
                <a:solidFill>
                  <a:srgbClr val="000000"/>
                </a:solidFill>
                <a:latin typeface="Canva Sans"/>
                <a:ea typeface="Canva Sans"/>
                <a:cs typeface="Canva Sans"/>
                <a:sym typeface="Canva Sans"/>
              </a:rPr>
              <a:t> ○ Minimal physical and mental stress for patients</a:t>
            </a: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Easy and Low-Cost Data Collection</a:t>
            </a:r>
          </a:p>
          <a:p>
            <a:pPr lvl="1">
              <a:lnSpc>
                <a:spcPts val="3664"/>
              </a:lnSpc>
              <a:spcBef>
                <a:spcPct val="0"/>
              </a:spcBef>
            </a:pPr>
            <a:r>
              <a:rPr lang="en-US" sz="2617" b="1" dirty="0">
                <a:solidFill>
                  <a:srgbClr val="000000"/>
                </a:solidFill>
                <a:latin typeface="Canva Sans Bold"/>
                <a:ea typeface="Canva Sans Bold"/>
                <a:cs typeface="Canva Sans Bold"/>
                <a:sym typeface="Canva Sans Bold"/>
              </a:rPr>
              <a:t> </a:t>
            </a:r>
            <a:r>
              <a:rPr lang="en-US" sz="2617" dirty="0">
                <a:solidFill>
                  <a:srgbClr val="000000"/>
                </a:solidFill>
                <a:latin typeface="Canva Sans"/>
                <a:ea typeface="Canva Sans"/>
                <a:cs typeface="Canva Sans"/>
                <a:sym typeface="Canva Sans"/>
              </a:rPr>
              <a:t>○ Requires only pen-and-paper or digital tablet</a:t>
            </a:r>
          </a:p>
          <a:p>
            <a:pPr lvl="1">
              <a:lnSpc>
                <a:spcPts val="3664"/>
              </a:lnSpc>
              <a:spcBef>
                <a:spcPct val="0"/>
              </a:spcBef>
            </a:pPr>
            <a:r>
              <a:rPr lang="en-US" sz="2617" dirty="0">
                <a:solidFill>
                  <a:srgbClr val="000000"/>
                </a:solidFill>
                <a:latin typeface="Canva Sans"/>
                <a:ea typeface="Canva Sans"/>
                <a:cs typeface="Canva Sans"/>
                <a:sym typeface="Canva Sans"/>
              </a:rPr>
              <a:t> ○ Can be collected in clinics or at home</a:t>
            </a:r>
          </a:p>
          <a:p>
            <a:pPr lvl="1">
              <a:lnSpc>
                <a:spcPts val="3926"/>
              </a:lnSpc>
              <a:spcBef>
                <a:spcPct val="0"/>
              </a:spcBef>
            </a:pPr>
            <a:r>
              <a:rPr lang="en-US" sz="2804" dirty="0">
                <a:solidFill>
                  <a:srgbClr val="000000"/>
                </a:solidFill>
                <a:latin typeface="Canva Sans"/>
                <a:ea typeface="Canva Sans"/>
                <a:cs typeface="Canva Sans"/>
                <a:sym typeface="Canva Sans"/>
              </a:rPr>
              <a:t>•</a:t>
            </a:r>
            <a:r>
              <a:rPr lang="en-US" sz="2804" b="1" dirty="0">
                <a:solidFill>
                  <a:srgbClr val="000000"/>
                </a:solidFill>
                <a:latin typeface="Canva Sans Bold"/>
                <a:ea typeface="Canva Sans Bold"/>
                <a:cs typeface="Canva Sans Bold"/>
                <a:sym typeface="Canva Sans Bold"/>
              </a:rPr>
              <a:t> Suitable for Automated Image-Based Analysis</a:t>
            </a:r>
          </a:p>
          <a:p>
            <a:pPr lvl="1">
              <a:lnSpc>
                <a:spcPts val="3664"/>
              </a:lnSpc>
              <a:spcBef>
                <a:spcPct val="0"/>
              </a:spcBef>
            </a:pPr>
            <a:r>
              <a:rPr lang="en-US" sz="2617" dirty="0">
                <a:solidFill>
                  <a:srgbClr val="000000"/>
                </a:solidFill>
                <a:latin typeface="Canva Sans"/>
                <a:ea typeface="Canva Sans"/>
                <a:cs typeface="Canva Sans"/>
                <a:sym typeface="Canva Sans"/>
              </a:rPr>
              <a:t> ○ Handwriting patterns can be effectively learned by CNNs</a:t>
            </a:r>
          </a:p>
          <a:p>
            <a:pPr lvl="1">
              <a:lnSpc>
                <a:spcPts val="3664"/>
              </a:lnSpc>
              <a:spcBef>
                <a:spcPct val="0"/>
              </a:spcBef>
            </a:pPr>
            <a:r>
              <a:rPr lang="en-US" sz="2617" dirty="0">
                <a:solidFill>
                  <a:srgbClr val="000000"/>
                </a:solidFill>
                <a:latin typeface="Canva Sans"/>
                <a:ea typeface="Canva Sans"/>
                <a:cs typeface="Canva Sans"/>
                <a:sym typeface="Canva Sans"/>
              </a:rPr>
              <a:t> ○ Works well with transfer learning models like VGG16</a:t>
            </a:r>
          </a:p>
          <a:p>
            <a:pPr algn="l">
              <a:lnSpc>
                <a:spcPts val="4188"/>
              </a:lnSpc>
              <a:spcBef>
                <a:spcPct val="0"/>
              </a:spcBef>
            </a:pPr>
            <a:endParaRPr lang="en-US" sz="2617" dirty="0">
              <a:solidFill>
                <a:srgbClr val="000000"/>
              </a:solidFill>
              <a:latin typeface="Canva Sans"/>
              <a:ea typeface="Canva Sans"/>
              <a:cs typeface="Canva Sans"/>
              <a:sym typeface="Canva Sans"/>
            </a:endParaRPr>
          </a:p>
          <a:p>
            <a:pPr algn="l">
              <a:lnSpc>
                <a:spcPts val="4188"/>
              </a:lnSpc>
              <a:spcBef>
                <a:spcPct val="0"/>
              </a:spcBef>
            </a:pPr>
            <a:endParaRPr lang="en-US" sz="2617" dirty="0">
              <a:solidFill>
                <a:srgbClr val="000000"/>
              </a:solidFill>
              <a:latin typeface="Canva Sans"/>
              <a:ea typeface="Canva Sans"/>
              <a:cs typeface="Canva Sans"/>
              <a:sym typeface="Canva Sans"/>
            </a:endParaRPr>
          </a:p>
          <a:p>
            <a:pPr algn="l">
              <a:lnSpc>
                <a:spcPts val="4188"/>
              </a:lnSpc>
              <a:spcBef>
                <a:spcPct val="0"/>
              </a:spcBef>
            </a:pPr>
            <a:endParaRPr lang="en-US" sz="2617" dirty="0">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0287" y="329150"/>
            <a:ext cx="6758496" cy="9628700"/>
          </a:xfrm>
          <a:custGeom>
            <a:avLst/>
            <a:gdLst/>
            <a:ahLst/>
            <a:cxnLst/>
            <a:rect l="l" t="t" r="r" b="b"/>
            <a:pathLst>
              <a:path w="6758496" h="9628700">
                <a:moveTo>
                  <a:pt x="0" y="0"/>
                </a:moveTo>
                <a:lnTo>
                  <a:pt x="6758496" y="0"/>
                </a:lnTo>
                <a:lnTo>
                  <a:pt x="6758496" y="9628700"/>
                </a:lnTo>
                <a:lnTo>
                  <a:pt x="0" y="9628700"/>
                </a:lnTo>
                <a:lnTo>
                  <a:pt x="0" y="0"/>
                </a:lnTo>
                <a:close/>
              </a:path>
            </a:pathLst>
          </a:custGeom>
          <a:blipFill>
            <a:blip r:embed="rId2"/>
            <a:stretch>
              <a:fillRect t="-2676" b="-2676"/>
            </a:stretch>
          </a:blipFill>
        </p:spPr>
      </p:sp>
      <p:sp>
        <p:nvSpPr>
          <p:cNvPr id="3" name="TextBox 3"/>
          <p:cNvSpPr txBox="1"/>
          <p:nvPr/>
        </p:nvSpPr>
        <p:spPr>
          <a:xfrm>
            <a:off x="7198356" y="4317048"/>
            <a:ext cx="10858500" cy="2637335"/>
          </a:xfrm>
          <a:prstGeom prst="rect">
            <a:avLst/>
          </a:prstGeom>
        </p:spPr>
        <p:txBody>
          <a:bodyPr lIns="0" tIns="0" rIns="0" bIns="0" rtlCol="0" anchor="t">
            <a:spAutoFit/>
          </a:bodyPr>
          <a:lstStyle/>
          <a:p>
            <a:pPr algn="l">
              <a:lnSpc>
                <a:spcPts val="4085"/>
              </a:lnSpc>
              <a:spcBef>
                <a:spcPct val="0"/>
              </a:spcBef>
            </a:pPr>
            <a:r>
              <a:rPr lang="en-US" sz="2917" b="1">
                <a:solidFill>
                  <a:srgbClr val="000000"/>
                </a:solidFill>
                <a:latin typeface="Canva Sans Bold"/>
                <a:ea typeface="Canva Sans Bold"/>
                <a:cs typeface="Canva Sans Bold"/>
                <a:sym typeface="Canva Sans Bold"/>
              </a:rPr>
              <a:t>Workflow Explanation</a:t>
            </a:r>
          </a:p>
          <a:p>
            <a:pPr algn="l">
              <a:lnSpc>
                <a:spcPts val="3385"/>
              </a:lnSpc>
              <a:spcBef>
                <a:spcPct val="0"/>
              </a:spcBef>
            </a:pPr>
            <a:r>
              <a:rPr lang="en-US" sz="2417">
                <a:solidFill>
                  <a:srgbClr val="000000"/>
                </a:solidFill>
                <a:latin typeface="Canva Sans"/>
                <a:ea typeface="Canva Sans"/>
                <a:cs typeface="Canva Sans"/>
                <a:sym typeface="Canva Sans"/>
              </a:rPr>
              <a:t>• The system accepts handwritten spiral or wave drawings as input</a:t>
            </a:r>
          </a:p>
          <a:p>
            <a:pPr algn="l">
              <a:lnSpc>
                <a:spcPts val="3385"/>
              </a:lnSpc>
              <a:spcBef>
                <a:spcPct val="0"/>
              </a:spcBef>
            </a:pPr>
            <a:r>
              <a:rPr lang="en-US" sz="2417">
                <a:solidFill>
                  <a:srgbClr val="000000"/>
                </a:solidFill>
                <a:latin typeface="Canva Sans"/>
                <a:ea typeface="Canva Sans"/>
                <a:cs typeface="Canva Sans"/>
                <a:sym typeface="Canva Sans"/>
              </a:rPr>
              <a:t> • Images are preprocessed to standardize size and intensity</a:t>
            </a:r>
          </a:p>
          <a:p>
            <a:pPr algn="l">
              <a:lnSpc>
                <a:spcPts val="3385"/>
              </a:lnSpc>
              <a:spcBef>
                <a:spcPct val="0"/>
              </a:spcBef>
            </a:pPr>
            <a:r>
              <a:rPr lang="en-US" sz="2417">
                <a:solidFill>
                  <a:srgbClr val="000000"/>
                </a:solidFill>
                <a:latin typeface="Canva Sans"/>
                <a:ea typeface="Canva Sans"/>
                <a:cs typeface="Canva Sans"/>
                <a:sym typeface="Canva Sans"/>
              </a:rPr>
              <a:t> • VGG16-based transfer learning extracts discriminative motor features</a:t>
            </a:r>
          </a:p>
          <a:p>
            <a:pPr algn="l">
              <a:lnSpc>
                <a:spcPts val="3385"/>
              </a:lnSpc>
              <a:spcBef>
                <a:spcPct val="0"/>
              </a:spcBef>
            </a:pPr>
            <a:r>
              <a:rPr lang="en-US" sz="2417">
                <a:solidFill>
                  <a:srgbClr val="000000"/>
                </a:solidFill>
                <a:latin typeface="Canva Sans"/>
                <a:ea typeface="Canva Sans"/>
                <a:cs typeface="Canva Sans"/>
                <a:sym typeface="Canva Sans"/>
              </a:rPr>
              <a:t> • CNN classifier predicts Healthy Control (HC) or Parkinson’s Disease (PD)</a:t>
            </a:r>
          </a:p>
          <a:p>
            <a:pPr algn="l">
              <a:lnSpc>
                <a:spcPts val="3385"/>
              </a:lnSpc>
              <a:spcBef>
                <a:spcPct val="0"/>
              </a:spcBef>
            </a:pPr>
            <a:r>
              <a:rPr lang="en-US" sz="2417">
                <a:solidFill>
                  <a:srgbClr val="000000"/>
                </a:solidFill>
                <a:latin typeface="Canva Sans"/>
                <a:ea typeface="Canva Sans"/>
                <a:cs typeface="Canva Sans"/>
                <a:sym typeface="Canva Sans"/>
              </a:rPr>
              <a:t> • Grad-CAM highlights regions influencing the prediction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0478" y="242793"/>
            <a:ext cx="17169322" cy="10008381"/>
          </a:xfrm>
          <a:prstGeom prst="rect">
            <a:avLst/>
          </a:prstGeom>
        </p:spPr>
        <p:txBody>
          <a:bodyPr wrap="square" lIns="0" tIns="0" rIns="0" bIns="0" rtlCol="0" anchor="t">
            <a:spAutoFit/>
          </a:bodyPr>
          <a:lstStyle/>
          <a:p>
            <a:pPr algn="ctr">
              <a:lnSpc>
                <a:spcPts val="6277"/>
              </a:lnSpc>
              <a:spcBef>
                <a:spcPct val="0"/>
              </a:spcBef>
            </a:pPr>
            <a:r>
              <a:rPr lang="en-US" sz="4483" b="1" dirty="0">
                <a:solidFill>
                  <a:srgbClr val="000000"/>
                </a:solidFill>
                <a:latin typeface="Canva Sans Bold"/>
                <a:ea typeface="Canva Sans Bold"/>
                <a:cs typeface="Canva Sans Bold"/>
                <a:sym typeface="Canva Sans Bold"/>
              </a:rPr>
              <a:t>Image Preprocessing</a:t>
            </a:r>
          </a:p>
          <a:p>
            <a:pPr algn="l">
              <a:lnSpc>
                <a:spcPts val="4037"/>
              </a:lnSpc>
              <a:spcBef>
                <a:spcPct val="0"/>
              </a:spcBef>
            </a:pPr>
            <a:r>
              <a:rPr lang="en-US" sz="2883" b="1" dirty="0">
                <a:solidFill>
                  <a:srgbClr val="000000"/>
                </a:solidFill>
                <a:latin typeface="Canva Sans Bold"/>
                <a:ea typeface="Canva Sans Bold"/>
                <a:cs typeface="Canva Sans Bold"/>
                <a:sym typeface="Canva Sans Bold"/>
              </a:rPr>
              <a:t>Resizing</a:t>
            </a:r>
          </a:p>
          <a:p>
            <a:pPr algn="l">
              <a:lnSpc>
                <a:spcPts val="4037"/>
              </a:lnSpc>
              <a:spcBef>
                <a:spcPct val="0"/>
              </a:spcBef>
            </a:pPr>
            <a:r>
              <a:rPr lang="en-US" sz="2883" dirty="0">
                <a:solidFill>
                  <a:srgbClr val="000000"/>
                </a:solidFill>
                <a:latin typeface="Canva Sans"/>
                <a:ea typeface="Canva Sans"/>
                <a:cs typeface="Canva Sans"/>
                <a:sym typeface="Canva Sans"/>
              </a:rPr>
              <a:t> • Handwritten images come in different resolutions</a:t>
            </a:r>
          </a:p>
          <a:p>
            <a:pPr algn="l">
              <a:lnSpc>
                <a:spcPts val="4037"/>
              </a:lnSpc>
              <a:spcBef>
                <a:spcPct val="0"/>
              </a:spcBef>
            </a:pPr>
            <a:r>
              <a:rPr lang="en-US" sz="2883" dirty="0">
                <a:solidFill>
                  <a:srgbClr val="000000"/>
                </a:solidFill>
                <a:latin typeface="Canva Sans"/>
                <a:ea typeface="Canva Sans"/>
                <a:cs typeface="Canva Sans"/>
                <a:sym typeface="Canva Sans"/>
              </a:rPr>
              <a:t> • CNNs require a fixed input size</a:t>
            </a:r>
          </a:p>
          <a:p>
            <a:pPr algn="l">
              <a:lnSpc>
                <a:spcPts val="4037"/>
              </a:lnSpc>
              <a:spcBef>
                <a:spcPct val="0"/>
              </a:spcBef>
            </a:pPr>
            <a:r>
              <a:rPr lang="en-US" sz="2883" dirty="0">
                <a:solidFill>
                  <a:srgbClr val="000000"/>
                </a:solidFill>
                <a:latin typeface="Canva Sans"/>
                <a:ea typeface="Canva Sans"/>
                <a:cs typeface="Canva Sans"/>
                <a:sym typeface="Canva Sans"/>
              </a:rPr>
              <a:t> • All images are resized to a uniform dimension (e.g., 128×128)</a:t>
            </a:r>
          </a:p>
          <a:p>
            <a:pPr algn="l">
              <a:lnSpc>
                <a:spcPts val="4037"/>
              </a:lnSpc>
              <a:spcBef>
                <a:spcPct val="0"/>
              </a:spcBef>
            </a:pPr>
            <a:r>
              <a:rPr lang="en-US" sz="2883" dirty="0">
                <a:solidFill>
                  <a:srgbClr val="000000"/>
                </a:solidFill>
                <a:latin typeface="Canva Sans"/>
                <a:ea typeface="Canva Sans"/>
                <a:cs typeface="Canva Sans"/>
                <a:sym typeface="Canva Sans"/>
              </a:rPr>
              <a:t> • Ensures consistent feature extraction across samples</a:t>
            </a:r>
          </a:p>
          <a:p>
            <a:pPr algn="l">
              <a:lnSpc>
                <a:spcPts val="4037"/>
              </a:lnSpc>
              <a:spcBef>
                <a:spcPct val="0"/>
              </a:spcBef>
            </a:pPr>
            <a:r>
              <a:rPr lang="en-US" sz="2883" b="1" dirty="0">
                <a:solidFill>
                  <a:srgbClr val="000000"/>
                </a:solidFill>
                <a:latin typeface="Canva Sans Bold"/>
                <a:ea typeface="Canva Sans Bold"/>
                <a:cs typeface="Canva Sans Bold"/>
                <a:sym typeface="Canva Sans Bold"/>
              </a:rPr>
              <a:t>Normalization</a:t>
            </a:r>
          </a:p>
          <a:p>
            <a:pPr algn="l">
              <a:lnSpc>
                <a:spcPts val="4037"/>
              </a:lnSpc>
              <a:spcBef>
                <a:spcPct val="0"/>
              </a:spcBef>
            </a:pPr>
            <a:r>
              <a:rPr lang="en-US" sz="2883" dirty="0">
                <a:solidFill>
                  <a:srgbClr val="000000"/>
                </a:solidFill>
                <a:latin typeface="Canva Sans"/>
                <a:ea typeface="Canva Sans"/>
                <a:cs typeface="Canva Sans"/>
                <a:sym typeface="Canva Sans"/>
              </a:rPr>
              <a:t> • Raw pixel values range from 0 to 255</a:t>
            </a:r>
          </a:p>
          <a:p>
            <a:pPr algn="l">
              <a:lnSpc>
                <a:spcPts val="4037"/>
              </a:lnSpc>
              <a:spcBef>
                <a:spcPct val="0"/>
              </a:spcBef>
            </a:pPr>
            <a:r>
              <a:rPr lang="en-US" sz="2883" dirty="0">
                <a:solidFill>
                  <a:srgbClr val="000000"/>
                </a:solidFill>
                <a:latin typeface="Canva Sans"/>
                <a:ea typeface="Canva Sans"/>
                <a:cs typeface="Canva Sans"/>
                <a:sym typeface="Canva Sans"/>
              </a:rPr>
              <a:t> • Values are scaled to 0–1</a:t>
            </a:r>
          </a:p>
          <a:p>
            <a:pPr algn="l">
              <a:lnSpc>
                <a:spcPts val="4037"/>
              </a:lnSpc>
              <a:spcBef>
                <a:spcPct val="0"/>
              </a:spcBef>
            </a:pPr>
            <a:r>
              <a:rPr lang="en-US" sz="2883" dirty="0">
                <a:solidFill>
                  <a:srgbClr val="000000"/>
                </a:solidFill>
                <a:latin typeface="Canva Sans"/>
                <a:ea typeface="Canva Sans"/>
                <a:cs typeface="Canva Sans"/>
                <a:sym typeface="Canva Sans"/>
              </a:rPr>
              <a:t> • Prevents dominance of large pixel values</a:t>
            </a:r>
          </a:p>
          <a:p>
            <a:pPr algn="l">
              <a:lnSpc>
                <a:spcPts val="4037"/>
              </a:lnSpc>
              <a:spcBef>
                <a:spcPct val="0"/>
              </a:spcBef>
            </a:pPr>
            <a:r>
              <a:rPr lang="en-US" sz="2883" dirty="0">
                <a:solidFill>
                  <a:srgbClr val="000000"/>
                </a:solidFill>
                <a:latin typeface="Canva Sans"/>
                <a:ea typeface="Canva Sans"/>
                <a:cs typeface="Canva Sans"/>
                <a:sym typeface="Canva Sans"/>
              </a:rPr>
              <a:t> • Improves training stability and faster convergence</a:t>
            </a:r>
          </a:p>
          <a:p>
            <a:pPr algn="l">
              <a:lnSpc>
                <a:spcPts val="4037"/>
              </a:lnSpc>
              <a:spcBef>
                <a:spcPct val="0"/>
              </a:spcBef>
            </a:pPr>
            <a:r>
              <a:rPr lang="en-US" sz="2883" b="1" dirty="0">
                <a:solidFill>
                  <a:srgbClr val="000000"/>
                </a:solidFill>
                <a:latin typeface="Canva Sans Bold"/>
                <a:ea typeface="Canva Sans Bold"/>
                <a:cs typeface="Canva Sans Bold"/>
                <a:sym typeface="Canva Sans Bold"/>
              </a:rPr>
              <a:t>RGB Conversion</a:t>
            </a:r>
          </a:p>
          <a:p>
            <a:pPr algn="l">
              <a:lnSpc>
                <a:spcPts val="4037"/>
              </a:lnSpc>
              <a:spcBef>
                <a:spcPct val="0"/>
              </a:spcBef>
            </a:pPr>
            <a:r>
              <a:rPr lang="en-US" sz="2883" dirty="0">
                <a:solidFill>
                  <a:srgbClr val="000000"/>
                </a:solidFill>
                <a:latin typeface="Canva Sans"/>
                <a:ea typeface="Canva Sans"/>
                <a:cs typeface="Canva Sans"/>
                <a:sym typeface="Canva Sans"/>
              </a:rPr>
              <a:t> • VGG16 is pretrained on ImageNet RGB images</a:t>
            </a:r>
          </a:p>
          <a:p>
            <a:pPr algn="l">
              <a:lnSpc>
                <a:spcPts val="4037"/>
              </a:lnSpc>
              <a:spcBef>
                <a:spcPct val="0"/>
              </a:spcBef>
            </a:pPr>
            <a:r>
              <a:rPr lang="en-US" sz="2883" dirty="0">
                <a:solidFill>
                  <a:srgbClr val="000000"/>
                </a:solidFill>
                <a:latin typeface="Canva Sans"/>
                <a:ea typeface="Canva Sans"/>
                <a:cs typeface="Canva Sans"/>
                <a:sym typeface="Canva Sans"/>
              </a:rPr>
              <a:t> • Input must have 3 color channels</a:t>
            </a:r>
          </a:p>
          <a:p>
            <a:pPr algn="l">
              <a:lnSpc>
                <a:spcPts val="4037"/>
              </a:lnSpc>
              <a:spcBef>
                <a:spcPct val="0"/>
              </a:spcBef>
            </a:pPr>
            <a:r>
              <a:rPr lang="en-US" sz="2883" dirty="0">
                <a:solidFill>
                  <a:srgbClr val="000000"/>
                </a:solidFill>
                <a:latin typeface="Canva Sans"/>
                <a:ea typeface="Canva Sans"/>
                <a:cs typeface="Canva Sans"/>
                <a:sym typeface="Canva Sans"/>
              </a:rPr>
              <a:t> • Grayscale drawings are converted to RGB format</a:t>
            </a:r>
          </a:p>
          <a:p>
            <a:pPr algn="l">
              <a:lnSpc>
                <a:spcPts val="4037"/>
              </a:lnSpc>
              <a:spcBef>
                <a:spcPct val="0"/>
              </a:spcBef>
            </a:pPr>
            <a:r>
              <a:rPr lang="en-US" sz="2883" dirty="0">
                <a:solidFill>
                  <a:srgbClr val="000000"/>
                </a:solidFill>
                <a:latin typeface="Canva Sans"/>
                <a:ea typeface="Canva Sans"/>
                <a:cs typeface="Canva Sans"/>
                <a:sym typeface="Canva Sans"/>
              </a:rPr>
              <a:t> • Preserves compatibility with pretrained weights</a:t>
            </a:r>
          </a:p>
          <a:p>
            <a:pPr algn="l">
              <a:lnSpc>
                <a:spcPts val="4037"/>
              </a:lnSpc>
              <a:spcBef>
                <a:spcPct val="0"/>
              </a:spcBef>
            </a:pPr>
            <a:r>
              <a:rPr lang="en-US" sz="2883" b="1" dirty="0">
                <a:solidFill>
                  <a:srgbClr val="000000"/>
                </a:solidFill>
                <a:latin typeface="Canva Sans Bold"/>
                <a:ea typeface="Canva Sans Bold"/>
                <a:cs typeface="Canva Sans Bold"/>
                <a:sym typeface="Canva Sans Bold"/>
              </a:rPr>
              <a:t>Why Preprocessing Is Important</a:t>
            </a:r>
          </a:p>
          <a:p>
            <a:pPr algn="l">
              <a:lnSpc>
                <a:spcPts val="4037"/>
              </a:lnSpc>
              <a:spcBef>
                <a:spcPct val="0"/>
              </a:spcBef>
            </a:pPr>
            <a:r>
              <a:rPr lang="en-US" sz="2883" dirty="0">
                <a:solidFill>
                  <a:srgbClr val="000000"/>
                </a:solidFill>
                <a:latin typeface="Canva Sans"/>
                <a:ea typeface="Canva Sans"/>
                <a:cs typeface="Canva Sans"/>
                <a:sym typeface="Canva Sans"/>
              </a:rPr>
              <a:t> • Reduces noise and variability</a:t>
            </a:r>
          </a:p>
          <a:p>
            <a:pPr algn="l">
              <a:lnSpc>
                <a:spcPts val="4037"/>
              </a:lnSpc>
              <a:spcBef>
                <a:spcPct val="0"/>
              </a:spcBef>
            </a:pPr>
            <a:r>
              <a:rPr lang="en-US" sz="2883" dirty="0">
                <a:solidFill>
                  <a:srgbClr val="000000"/>
                </a:solidFill>
                <a:latin typeface="Canva Sans"/>
                <a:ea typeface="Canva Sans"/>
                <a:cs typeface="Canva Sans"/>
                <a:sym typeface="Canva Sans"/>
              </a:rPr>
              <a:t> • Improves model generalization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9279" y="268058"/>
            <a:ext cx="16909442" cy="12639486"/>
          </a:xfrm>
          <a:prstGeom prst="rect">
            <a:avLst/>
          </a:prstGeom>
        </p:spPr>
        <p:txBody>
          <a:bodyPr lIns="0" tIns="0" rIns="0" bIns="0" rtlCol="0" anchor="t">
            <a:spAutoFit/>
          </a:bodyPr>
          <a:lstStyle/>
          <a:p>
            <a:pPr algn="ctr">
              <a:lnSpc>
                <a:spcPts val="5425"/>
              </a:lnSpc>
              <a:spcBef>
                <a:spcPct val="0"/>
              </a:spcBef>
            </a:pPr>
            <a:r>
              <a:rPr lang="en-US" sz="6000" b="1" dirty="0">
                <a:solidFill>
                  <a:srgbClr val="000000"/>
                </a:solidFill>
                <a:latin typeface="Canva Sans Bold"/>
                <a:ea typeface="Canva Sans Bold"/>
                <a:cs typeface="Canva Sans Bold"/>
                <a:sym typeface="Canva Sans Bold"/>
              </a:rPr>
              <a:t>VGG16 + CNN Classification</a:t>
            </a:r>
          </a:p>
          <a:p>
            <a:pPr algn="ctr">
              <a:lnSpc>
                <a:spcPts val="5425"/>
              </a:lnSpc>
              <a:spcBef>
                <a:spcPct val="0"/>
              </a:spcBef>
            </a:pPr>
            <a:endParaRPr lang="en-US" sz="1500" b="1" dirty="0">
              <a:solidFill>
                <a:srgbClr val="000000"/>
              </a:solidFill>
              <a:latin typeface="Canva Sans Bold"/>
              <a:ea typeface="Canva Sans Bold"/>
              <a:cs typeface="Canva Sans Bold"/>
              <a:sym typeface="Canva Sans Bold"/>
            </a:endParaRPr>
          </a:p>
          <a:p>
            <a:pPr algn="l">
              <a:lnSpc>
                <a:spcPts val="4429"/>
              </a:lnSpc>
              <a:spcBef>
                <a:spcPct val="0"/>
              </a:spcBef>
            </a:pPr>
            <a:r>
              <a:rPr lang="en-US" sz="3164" b="1" dirty="0">
                <a:solidFill>
                  <a:srgbClr val="000000"/>
                </a:solidFill>
                <a:latin typeface="Canva Sans Bold"/>
                <a:ea typeface="Canva Sans Bold"/>
                <a:cs typeface="Canva Sans Bold"/>
                <a:sym typeface="Canva Sans Bold"/>
              </a:rPr>
              <a:t>VGG16 Feature Extraction</a:t>
            </a:r>
          </a:p>
          <a:p>
            <a:pPr algn="l">
              <a:lnSpc>
                <a:spcPts val="3856"/>
              </a:lnSpc>
              <a:spcBef>
                <a:spcPct val="0"/>
              </a:spcBef>
            </a:pPr>
            <a:r>
              <a:rPr lang="en-US" sz="2754" dirty="0">
                <a:solidFill>
                  <a:srgbClr val="000000"/>
                </a:solidFill>
                <a:latin typeface="Canva Sans"/>
                <a:ea typeface="Canva Sans"/>
                <a:cs typeface="Canva Sans"/>
                <a:sym typeface="Canva Sans"/>
              </a:rPr>
              <a:t> • VGG16 is a deep convolutional neural network pretrained on ImageNet</a:t>
            </a:r>
          </a:p>
          <a:p>
            <a:pPr algn="l">
              <a:lnSpc>
                <a:spcPts val="3856"/>
              </a:lnSpc>
              <a:spcBef>
                <a:spcPct val="0"/>
              </a:spcBef>
            </a:pPr>
            <a:r>
              <a:rPr lang="en-US" sz="2754" dirty="0">
                <a:solidFill>
                  <a:srgbClr val="000000"/>
                </a:solidFill>
                <a:latin typeface="Canva Sans"/>
                <a:ea typeface="Canva Sans"/>
                <a:cs typeface="Canva Sans"/>
                <a:sym typeface="Canva Sans"/>
              </a:rPr>
              <a:t> • Learns low-level (edges, curves) and high-level (shape distortions) features</a:t>
            </a:r>
          </a:p>
          <a:p>
            <a:pPr algn="l">
              <a:lnSpc>
                <a:spcPts val="3856"/>
              </a:lnSpc>
              <a:spcBef>
                <a:spcPct val="0"/>
              </a:spcBef>
            </a:pPr>
            <a:r>
              <a:rPr lang="en-US" sz="2754" dirty="0">
                <a:solidFill>
                  <a:srgbClr val="000000"/>
                </a:solidFill>
                <a:latin typeface="Canva Sans"/>
                <a:ea typeface="Canva Sans"/>
                <a:cs typeface="Canva Sans"/>
                <a:sym typeface="Canva Sans"/>
              </a:rPr>
              <a:t> • Effectively captures tremor-induced irregularities in handwriting</a:t>
            </a:r>
          </a:p>
          <a:p>
            <a:pPr algn="l">
              <a:lnSpc>
                <a:spcPts val="4429"/>
              </a:lnSpc>
              <a:spcBef>
                <a:spcPct val="0"/>
              </a:spcBef>
            </a:pPr>
            <a:r>
              <a:rPr lang="en-US" sz="3164" b="1" dirty="0">
                <a:solidFill>
                  <a:srgbClr val="000000"/>
                </a:solidFill>
                <a:latin typeface="Canva Sans Bold"/>
                <a:ea typeface="Canva Sans Bold"/>
                <a:cs typeface="Canva Sans Bold"/>
                <a:sym typeface="Canva Sans Bold"/>
              </a:rPr>
              <a:t>Transfer Learning Strategy</a:t>
            </a:r>
          </a:p>
          <a:p>
            <a:pPr algn="l">
              <a:lnSpc>
                <a:spcPts val="3856"/>
              </a:lnSpc>
              <a:spcBef>
                <a:spcPct val="0"/>
              </a:spcBef>
            </a:pPr>
            <a:r>
              <a:rPr lang="en-US" sz="2754" dirty="0">
                <a:solidFill>
                  <a:srgbClr val="000000"/>
                </a:solidFill>
                <a:latin typeface="Canva Sans"/>
                <a:ea typeface="Canva Sans"/>
                <a:cs typeface="Canva Sans"/>
                <a:sym typeface="Canva Sans"/>
              </a:rPr>
              <a:t> • Pretrained weights are reused instead of training from scratch</a:t>
            </a:r>
          </a:p>
          <a:p>
            <a:pPr algn="l">
              <a:lnSpc>
                <a:spcPts val="3856"/>
              </a:lnSpc>
              <a:spcBef>
                <a:spcPct val="0"/>
              </a:spcBef>
            </a:pPr>
            <a:r>
              <a:rPr lang="en-US" sz="2754" dirty="0">
                <a:solidFill>
                  <a:srgbClr val="000000"/>
                </a:solidFill>
                <a:latin typeface="Canva Sans"/>
                <a:ea typeface="Canva Sans"/>
                <a:cs typeface="Canva Sans"/>
                <a:sym typeface="Canva Sans"/>
              </a:rPr>
              <a:t> • Requires less data and computation</a:t>
            </a:r>
          </a:p>
          <a:p>
            <a:pPr algn="l">
              <a:lnSpc>
                <a:spcPts val="3856"/>
              </a:lnSpc>
              <a:spcBef>
                <a:spcPct val="0"/>
              </a:spcBef>
            </a:pPr>
            <a:r>
              <a:rPr lang="en-US" sz="2754" dirty="0">
                <a:solidFill>
                  <a:srgbClr val="000000"/>
                </a:solidFill>
                <a:latin typeface="Canva Sans"/>
                <a:ea typeface="Canva Sans"/>
                <a:cs typeface="Canva Sans"/>
                <a:sym typeface="Canva Sans"/>
              </a:rPr>
              <a:t> • Reduces overfitting on limited medical datasets</a:t>
            </a:r>
          </a:p>
          <a:p>
            <a:pPr algn="l">
              <a:lnSpc>
                <a:spcPts val="3856"/>
              </a:lnSpc>
              <a:spcBef>
                <a:spcPct val="0"/>
              </a:spcBef>
            </a:pPr>
            <a:r>
              <a:rPr lang="en-US" sz="2754" dirty="0">
                <a:solidFill>
                  <a:srgbClr val="000000"/>
                </a:solidFill>
                <a:latin typeface="Canva Sans"/>
                <a:ea typeface="Canva Sans"/>
                <a:cs typeface="Canva Sans"/>
                <a:sym typeface="Canva Sans"/>
              </a:rPr>
              <a:t> • Enables faster and more stable convergence</a:t>
            </a:r>
          </a:p>
          <a:p>
            <a:pPr algn="l">
              <a:lnSpc>
                <a:spcPts val="4429"/>
              </a:lnSpc>
              <a:spcBef>
                <a:spcPct val="0"/>
              </a:spcBef>
            </a:pPr>
            <a:r>
              <a:rPr lang="en-US" sz="3164" b="1" dirty="0">
                <a:solidFill>
                  <a:srgbClr val="000000"/>
                </a:solidFill>
                <a:latin typeface="Canva Sans Bold"/>
                <a:ea typeface="Canva Sans Bold"/>
                <a:cs typeface="Canva Sans Bold"/>
                <a:sym typeface="Canva Sans Bold"/>
              </a:rPr>
              <a:t>CNN Classification Head</a:t>
            </a:r>
          </a:p>
          <a:p>
            <a:pPr algn="l">
              <a:lnSpc>
                <a:spcPts val="3856"/>
              </a:lnSpc>
              <a:spcBef>
                <a:spcPct val="0"/>
              </a:spcBef>
            </a:pPr>
            <a:r>
              <a:rPr lang="en-US" sz="2754" dirty="0">
                <a:solidFill>
                  <a:srgbClr val="000000"/>
                </a:solidFill>
                <a:latin typeface="Canva Sans"/>
                <a:ea typeface="Canva Sans"/>
                <a:cs typeface="Canva Sans"/>
                <a:sym typeface="Canva Sans"/>
              </a:rPr>
              <a:t> • Extracted features are passed to Dense layers</a:t>
            </a:r>
          </a:p>
          <a:p>
            <a:pPr algn="l">
              <a:lnSpc>
                <a:spcPts val="3856"/>
              </a:lnSpc>
              <a:spcBef>
                <a:spcPct val="0"/>
              </a:spcBef>
            </a:pPr>
            <a:r>
              <a:rPr lang="en-US" sz="2754" dirty="0">
                <a:solidFill>
                  <a:srgbClr val="000000"/>
                </a:solidFill>
                <a:latin typeface="Canva Sans"/>
                <a:ea typeface="Canva Sans"/>
                <a:cs typeface="Canva Sans"/>
                <a:sym typeface="Canva Sans"/>
              </a:rPr>
              <a:t> • Learns Parkinson’s-specific motor patterns</a:t>
            </a:r>
          </a:p>
          <a:p>
            <a:pPr algn="l">
              <a:lnSpc>
                <a:spcPts val="3856"/>
              </a:lnSpc>
              <a:spcBef>
                <a:spcPct val="0"/>
              </a:spcBef>
            </a:pPr>
            <a:r>
              <a:rPr lang="en-US" sz="2754" dirty="0">
                <a:solidFill>
                  <a:srgbClr val="000000"/>
                </a:solidFill>
                <a:latin typeface="Canva Sans"/>
                <a:ea typeface="Canva Sans"/>
                <a:cs typeface="Canva Sans"/>
                <a:sym typeface="Canva Sans"/>
              </a:rPr>
              <a:t> • Dropout improves generalization</a:t>
            </a:r>
          </a:p>
          <a:p>
            <a:pPr algn="l">
              <a:lnSpc>
                <a:spcPts val="3856"/>
              </a:lnSpc>
              <a:spcBef>
                <a:spcPct val="0"/>
              </a:spcBef>
            </a:pPr>
            <a:r>
              <a:rPr lang="en-US" sz="2754" dirty="0">
                <a:solidFill>
                  <a:srgbClr val="000000"/>
                </a:solidFill>
                <a:latin typeface="Canva Sans"/>
                <a:ea typeface="Canva Sans"/>
                <a:cs typeface="Canva Sans"/>
                <a:sym typeface="Canva Sans"/>
              </a:rPr>
              <a:t> • Sigmoid activation outputs HC / PD probability</a:t>
            </a:r>
          </a:p>
          <a:p>
            <a:pPr algn="l">
              <a:lnSpc>
                <a:spcPts val="3996"/>
              </a:lnSpc>
              <a:spcBef>
                <a:spcPct val="0"/>
              </a:spcBef>
            </a:pPr>
            <a:r>
              <a:rPr lang="en-US" sz="2854" b="1" dirty="0">
                <a:solidFill>
                  <a:srgbClr val="000000"/>
                </a:solidFill>
                <a:latin typeface="Canva Sans Bold"/>
                <a:ea typeface="Canva Sans Bold"/>
                <a:cs typeface="Canva Sans Bold"/>
                <a:sym typeface="Canva Sans Bold"/>
              </a:rPr>
              <a:t>Why VGG16 Works Well Here</a:t>
            </a:r>
          </a:p>
          <a:p>
            <a:pPr algn="l">
              <a:lnSpc>
                <a:spcPts val="3856"/>
              </a:lnSpc>
              <a:spcBef>
                <a:spcPct val="0"/>
              </a:spcBef>
            </a:pPr>
            <a:r>
              <a:rPr lang="en-US" sz="2754" dirty="0">
                <a:solidFill>
                  <a:srgbClr val="000000"/>
                </a:solidFill>
                <a:latin typeface="Canva Sans"/>
                <a:ea typeface="Canva Sans"/>
                <a:cs typeface="Canva Sans"/>
                <a:sym typeface="Canva Sans"/>
              </a:rPr>
              <a:t> • Strong at capturing fine structural variations</a:t>
            </a:r>
          </a:p>
          <a:p>
            <a:pPr algn="l">
              <a:lnSpc>
                <a:spcPts val="3856"/>
              </a:lnSpc>
              <a:spcBef>
                <a:spcPct val="0"/>
              </a:spcBef>
            </a:pPr>
            <a:r>
              <a:rPr lang="en-US" sz="2754" dirty="0">
                <a:solidFill>
                  <a:srgbClr val="000000"/>
                </a:solidFill>
                <a:latin typeface="Canva Sans"/>
                <a:ea typeface="Canva Sans"/>
                <a:cs typeface="Canva Sans"/>
                <a:sym typeface="Canva Sans"/>
              </a:rPr>
              <a:t> • Suitable for medical image analysis with limited data</a:t>
            </a:r>
          </a:p>
          <a:p>
            <a:pPr algn="l">
              <a:lnSpc>
                <a:spcPts val="3716"/>
              </a:lnSpc>
              <a:spcBef>
                <a:spcPct val="0"/>
              </a:spcBef>
            </a:pPr>
            <a:endParaRPr lang="en-US" sz="2754" dirty="0">
              <a:solidFill>
                <a:srgbClr val="000000"/>
              </a:solidFill>
              <a:latin typeface="Canva Sans"/>
              <a:ea typeface="Canva Sans"/>
              <a:cs typeface="Canva Sans"/>
              <a:sym typeface="Canva Sans"/>
            </a:endParaRPr>
          </a:p>
          <a:p>
            <a:pPr algn="l">
              <a:lnSpc>
                <a:spcPts val="3716"/>
              </a:lnSpc>
              <a:spcBef>
                <a:spcPct val="0"/>
              </a:spcBef>
            </a:pPr>
            <a:endParaRPr lang="en-US" sz="2754" dirty="0">
              <a:solidFill>
                <a:srgbClr val="000000"/>
              </a:solidFill>
              <a:latin typeface="Canva Sans"/>
              <a:ea typeface="Canva Sans"/>
              <a:cs typeface="Canva Sans"/>
              <a:sym typeface="Canva Sans"/>
            </a:endParaRPr>
          </a:p>
          <a:p>
            <a:pPr algn="l">
              <a:lnSpc>
                <a:spcPts val="4003"/>
              </a:lnSpc>
              <a:spcBef>
                <a:spcPct val="0"/>
              </a:spcBef>
            </a:pPr>
            <a:endParaRPr lang="en-US" sz="2754" dirty="0">
              <a:solidFill>
                <a:srgbClr val="000000"/>
              </a:solidFill>
              <a:latin typeface="Canva Sans"/>
              <a:ea typeface="Canva Sans"/>
              <a:cs typeface="Canva Sans"/>
              <a:sym typeface="Canva Sans"/>
            </a:endParaRPr>
          </a:p>
          <a:p>
            <a:pPr algn="l">
              <a:lnSpc>
                <a:spcPts val="4003"/>
              </a:lnSpc>
              <a:spcBef>
                <a:spcPct val="0"/>
              </a:spcBef>
            </a:pPr>
            <a:endParaRPr lang="en-US" sz="2754" dirty="0">
              <a:solidFill>
                <a:srgbClr val="000000"/>
              </a:solidFill>
              <a:latin typeface="Canva Sans"/>
              <a:ea typeface="Canva Sans"/>
              <a:cs typeface="Canva Sans"/>
              <a:sym typeface="Canva Sans"/>
            </a:endParaRPr>
          </a:p>
          <a:p>
            <a:pPr algn="ctr">
              <a:lnSpc>
                <a:spcPts val="5005"/>
              </a:lnSpc>
              <a:spcBef>
                <a:spcPct val="0"/>
              </a:spcBef>
            </a:pPr>
            <a:endParaRPr lang="en-US" sz="2754" dirty="0">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3201" y="2166309"/>
            <a:ext cx="16881598" cy="7091991"/>
          </a:xfrm>
          <a:custGeom>
            <a:avLst/>
            <a:gdLst/>
            <a:ahLst/>
            <a:cxnLst/>
            <a:rect l="l" t="t" r="r" b="b"/>
            <a:pathLst>
              <a:path w="16881598" h="7091991">
                <a:moveTo>
                  <a:pt x="0" y="0"/>
                </a:moveTo>
                <a:lnTo>
                  <a:pt x="16881598" y="0"/>
                </a:lnTo>
                <a:lnTo>
                  <a:pt x="16881598" y="7091991"/>
                </a:lnTo>
                <a:lnTo>
                  <a:pt x="0" y="7091991"/>
                </a:lnTo>
                <a:lnTo>
                  <a:pt x="0" y="0"/>
                </a:lnTo>
                <a:close/>
              </a:path>
            </a:pathLst>
          </a:custGeom>
          <a:blipFill>
            <a:blip r:embed="rId2"/>
            <a:stretch>
              <a:fillRect l="-2032" t="-93" b="-93"/>
            </a:stretch>
          </a:blipFill>
        </p:spPr>
      </p:sp>
      <p:sp>
        <p:nvSpPr>
          <p:cNvPr id="3" name="TextBox 3"/>
          <p:cNvSpPr txBox="1"/>
          <p:nvPr/>
        </p:nvSpPr>
        <p:spPr>
          <a:xfrm>
            <a:off x="3845804" y="537527"/>
            <a:ext cx="10160198"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Train Test Accuracy Loss Graph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24201" y="366998"/>
            <a:ext cx="11589098" cy="150560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Problem Statement</a:t>
            </a:r>
          </a:p>
        </p:txBody>
      </p:sp>
      <p:sp>
        <p:nvSpPr>
          <p:cNvPr id="3" name="TextBox 3"/>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858613" y="2342117"/>
            <a:ext cx="16400687" cy="7972933"/>
          </a:xfrm>
          <a:prstGeom prst="rect">
            <a:avLst/>
          </a:prstGeom>
        </p:spPr>
        <p:txBody>
          <a:bodyPr lIns="0" tIns="0" rIns="0" bIns="0" rtlCol="0" anchor="t">
            <a:spAutoFit/>
          </a:bodyPr>
          <a:lstStyle/>
          <a:p>
            <a:pPr marL="604519" lvl="1" indent="-302260" algn="just">
              <a:lnSpc>
                <a:spcPts val="4255"/>
              </a:lnSpc>
              <a:buFont typeface="Arial"/>
              <a:buChar char="•"/>
            </a:pPr>
            <a:r>
              <a:rPr lang="en-US" sz="2799" b="1">
                <a:solidFill>
                  <a:srgbClr val="000000"/>
                </a:solidFill>
                <a:latin typeface="Canva Sans Bold"/>
                <a:ea typeface="Canva Sans Bold"/>
                <a:cs typeface="Canva Sans Bold"/>
                <a:sym typeface="Canva Sans Bold"/>
              </a:rPr>
              <a:t>Parkinson’s Disease (PD)</a:t>
            </a:r>
            <a:r>
              <a:rPr lang="en-US" sz="2799">
                <a:solidFill>
                  <a:srgbClr val="000000"/>
                </a:solidFill>
                <a:latin typeface="Canva Sans"/>
                <a:ea typeface="Canva Sans"/>
                <a:cs typeface="Canva Sans"/>
                <a:sym typeface="Canva Sans"/>
              </a:rPr>
              <a:t> is a </a:t>
            </a:r>
            <a:r>
              <a:rPr lang="en-US" sz="2799" b="1">
                <a:solidFill>
                  <a:srgbClr val="000000"/>
                </a:solidFill>
                <a:latin typeface="Canva Sans Bold"/>
                <a:ea typeface="Canva Sans Bold"/>
                <a:cs typeface="Canva Sans Bold"/>
                <a:sym typeface="Canva Sans Bold"/>
              </a:rPr>
              <a:t>progressive neurological disorder</a:t>
            </a:r>
            <a:r>
              <a:rPr lang="en-US" sz="2799">
                <a:solidFill>
                  <a:srgbClr val="000000"/>
                </a:solidFill>
                <a:latin typeface="Canva Sans"/>
                <a:ea typeface="Canva Sans"/>
                <a:cs typeface="Canva Sans"/>
                <a:sym typeface="Canva Sans"/>
              </a:rPr>
              <a:t> that is difficult to detect accurately in early stages using a single clinical test.</a:t>
            </a:r>
          </a:p>
          <a:p>
            <a:pPr marL="604519" lvl="1" indent="-302260" algn="just">
              <a:lnSpc>
                <a:spcPts val="4255"/>
              </a:lnSpc>
              <a:buFont typeface="Arial"/>
              <a:buChar char="•"/>
            </a:pPr>
            <a:r>
              <a:rPr lang="en-US" sz="2799">
                <a:solidFill>
                  <a:srgbClr val="000000"/>
                </a:solidFill>
                <a:latin typeface="Canva Sans"/>
                <a:ea typeface="Canva Sans"/>
                <a:cs typeface="Canva Sans"/>
                <a:sym typeface="Canva Sans"/>
              </a:rPr>
              <a:t>Traditional diagnosis relies heavily on </a:t>
            </a:r>
            <a:r>
              <a:rPr lang="en-US" sz="2799" b="1">
                <a:solidFill>
                  <a:srgbClr val="000000"/>
                </a:solidFill>
                <a:latin typeface="Canva Sans Bold"/>
                <a:ea typeface="Canva Sans Bold"/>
                <a:cs typeface="Canva Sans Bold"/>
                <a:sym typeface="Canva Sans Bold"/>
              </a:rPr>
              <a:t>subjective clinical observation</a:t>
            </a:r>
            <a:r>
              <a:rPr lang="en-US" sz="2799">
                <a:solidFill>
                  <a:srgbClr val="000000"/>
                </a:solidFill>
                <a:latin typeface="Canva Sans"/>
                <a:ea typeface="Canva Sans"/>
                <a:cs typeface="Canva Sans"/>
                <a:sym typeface="Canva Sans"/>
              </a:rPr>
              <a:t>, leading to </a:t>
            </a:r>
            <a:r>
              <a:rPr lang="en-US" sz="2799" b="1">
                <a:solidFill>
                  <a:srgbClr val="000000"/>
                </a:solidFill>
                <a:latin typeface="Canva Sans Bold"/>
                <a:ea typeface="Canva Sans Bold"/>
                <a:cs typeface="Canva Sans Bold"/>
                <a:sym typeface="Canva Sans Bold"/>
              </a:rPr>
              <a:t>late detection</a:t>
            </a:r>
            <a:r>
              <a:rPr lang="en-US" sz="2799">
                <a:solidFill>
                  <a:srgbClr val="000000"/>
                </a:solidFill>
                <a:latin typeface="Canva Sans"/>
                <a:ea typeface="Canva Sans"/>
                <a:cs typeface="Canva Sans"/>
                <a:sym typeface="Canva Sans"/>
              </a:rPr>
              <a:t> and </a:t>
            </a:r>
            <a:r>
              <a:rPr lang="en-US" sz="2799" b="1">
                <a:solidFill>
                  <a:srgbClr val="000000"/>
                </a:solidFill>
                <a:latin typeface="Canva Sans Bold"/>
                <a:ea typeface="Canva Sans Bold"/>
                <a:cs typeface="Canva Sans Bold"/>
                <a:sym typeface="Canva Sans Bold"/>
              </a:rPr>
              <a:t>variability in diagnosis</a:t>
            </a:r>
            <a:r>
              <a:rPr lang="en-US" sz="2799">
                <a:solidFill>
                  <a:srgbClr val="000000"/>
                </a:solidFill>
                <a:latin typeface="Canva Sans"/>
                <a:ea typeface="Canva Sans"/>
                <a:cs typeface="Canva Sans"/>
                <a:sym typeface="Canva Sans"/>
              </a:rPr>
              <a:t>.</a:t>
            </a:r>
          </a:p>
          <a:p>
            <a:pPr marL="604519" lvl="1" indent="-302260" algn="just">
              <a:lnSpc>
                <a:spcPts val="4255"/>
              </a:lnSpc>
              <a:buFont typeface="Arial"/>
              <a:buChar char="•"/>
            </a:pPr>
            <a:r>
              <a:rPr lang="en-US" sz="2799">
                <a:solidFill>
                  <a:srgbClr val="000000"/>
                </a:solidFill>
                <a:latin typeface="Canva Sans"/>
                <a:ea typeface="Canva Sans"/>
                <a:cs typeface="Canva Sans"/>
                <a:sym typeface="Canva Sans"/>
              </a:rPr>
              <a:t>There is a need for an </a:t>
            </a:r>
            <a:r>
              <a:rPr lang="en-US" sz="2799" b="1">
                <a:solidFill>
                  <a:srgbClr val="000000"/>
                </a:solidFill>
                <a:latin typeface="Canva Sans Bold"/>
                <a:ea typeface="Canva Sans Bold"/>
                <a:cs typeface="Canva Sans Bold"/>
                <a:sym typeface="Canva Sans Bold"/>
              </a:rPr>
              <a:t>objective, automated, and multi-modal diagnostic system</a:t>
            </a:r>
            <a:r>
              <a:rPr lang="en-US" sz="2799">
                <a:solidFill>
                  <a:srgbClr val="000000"/>
                </a:solidFill>
                <a:latin typeface="Canva Sans"/>
                <a:ea typeface="Canva Sans"/>
                <a:cs typeface="Canva Sans"/>
                <a:sym typeface="Canva Sans"/>
              </a:rPr>
              <a:t> that can analyze </a:t>
            </a:r>
            <a:r>
              <a:rPr lang="en-US" sz="2799" b="1">
                <a:solidFill>
                  <a:srgbClr val="000000"/>
                </a:solidFill>
                <a:latin typeface="Canva Sans Bold"/>
                <a:ea typeface="Canva Sans Bold"/>
                <a:cs typeface="Canva Sans Bold"/>
                <a:sym typeface="Canva Sans Bold"/>
              </a:rPr>
              <a:t>motor</a:t>
            </a:r>
            <a:r>
              <a:rPr lang="en-US" sz="2799">
                <a:solidFill>
                  <a:srgbClr val="000000"/>
                </a:solidFill>
                <a:latin typeface="Canva Sans"/>
                <a:ea typeface="Canva Sans"/>
                <a:cs typeface="Canva Sans"/>
                <a:sym typeface="Canva Sans"/>
              </a:rPr>
              <a:t> and </a:t>
            </a:r>
            <a:r>
              <a:rPr lang="en-US" sz="2799" b="1">
                <a:solidFill>
                  <a:srgbClr val="000000"/>
                </a:solidFill>
                <a:latin typeface="Canva Sans Bold"/>
                <a:ea typeface="Canva Sans Bold"/>
                <a:cs typeface="Canva Sans Bold"/>
                <a:sym typeface="Canva Sans Bold"/>
              </a:rPr>
              <a:t>speech-related biomarkers</a:t>
            </a:r>
            <a:r>
              <a:rPr lang="en-US" sz="2799">
                <a:solidFill>
                  <a:srgbClr val="000000"/>
                </a:solidFill>
                <a:latin typeface="Canva Sans"/>
                <a:ea typeface="Canva Sans"/>
                <a:cs typeface="Canva Sans"/>
                <a:sym typeface="Canva Sans"/>
              </a:rPr>
              <a:t>.</a:t>
            </a:r>
          </a:p>
          <a:p>
            <a:pPr marL="604519" lvl="1" indent="-302260" algn="just">
              <a:lnSpc>
                <a:spcPts val="4255"/>
              </a:lnSpc>
              <a:buFont typeface="Arial"/>
              <a:buChar char="•"/>
            </a:pPr>
            <a:r>
              <a:rPr lang="en-US" sz="2799">
                <a:solidFill>
                  <a:srgbClr val="000000"/>
                </a:solidFill>
                <a:latin typeface="Canva Sans"/>
                <a:ea typeface="Canva Sans"/>
                <a:cs typeface="Canva Sans"/>
                <a:sym typeface="Canva Sans"/>
              </a:rPr>
              <a:t>Existing systems often lack </a:t>
            </a:r>
            <a:r>
              <a:rPr lang="en-US" sz="2799" b="1">
                <a:solidFill>
                  <a:srgbClr val="000000"/>
                </a:solidFill>
                <a:latin typeface="Canva Sans Bold"/>
                <a:ea typeface="Canva Sans Bold"/>
                <a:cs typeface="Canva Sans Bold"/>
                <a:sym typeface="Canva Sans Bold"/>
              </a:rPr>
              <a:t>interpretability</a:t>
            </a:r>
            <a:r>
              <a:rPr lang="en-US" sz="2799">
                <a:solidFill>
                  <a:srgbClr val="000000"/>
                </a:solidFill>
                <a:latin typeface="Canva Sans"/>
                <a:ea typeface="Canva Sans"/>
                <a:cs typeface="Canva Sans"/>
                <a:sym typeface="Canva Sans"/>
              </a:rPr>
              <a:t>, making it hard for clinicians to trust and understand model predictions.</a:t>
            </a:r>
          </a:p>
          <a:p>
            <a:pPr marL="604519" lvl="1" indent="-302260" algn="just">
              <a:lnSpc>
                <a:spcPts val="4255"/>
              </a:lnSpc>
              <a:buFont typeface="Arial"/>
              <a:buChar char="•"/>
            </a:pPr>
            <a:r>
              <a:rPr lang="en-US" sz="2799">
                <a:solidFill>
                  <a:srgbClr val="000000"/>
                </a:solidFill>
                <a:latin typeface="Canva Sans"/>
                <a:ea typeface="Canva Sans"/>
                <a:cs typeface="Canva Sans"/>
                <a:sym typeface="Canva Sans"/>
              </a:rPr>
              <a:t>This project aims to develop a multi-pipeline deep learning–based Parkinson’s Disease prediction system using:</a:t>
            </a:r>
          </a:p>
          <a:p>
            <a:pPr marL="1209039" lvl="2" indent="-403013" algn="just">
              <a:lnSpc>
                <a:spcPts val="4255"/>
              </a:lnSpc>
              <a:buFont typeface="Arial"/>
              <a:buChar char="⚬"/>
            </a:pPr>
            <a:r>
              <a:rPr lang="en-US" sz="2799" b="1" i="1">
                <a:solidFill>
                  <a:srgbClr val="000000"/>
                </a:solidFill>
                <a:latin typeface="Canva Sans Bold Italics"/>
                <a:ea typeface="Canva Sans Bold Italics"/>
                <a:cs typeface="Canva Sans Bold Italics"/>
                <a:sym typeface="Canva Sans Bold Italics"/>
              </a:rPr>
              <a:t>Handwritten spiral images and wave images.</a:t>
            </a:r>
          </a:p>
          <a:p>
            <a:pPr marL="1209039" lvl="2" indent="-403013" algn="just">
              <a:lnSpc>
                <a:spcPts val="4255"/>
              </a:lnSpc>
              <a:buFont typeface="Arial"/>
              <a:buChar char="⚬"/>
            </a:pPr>
            <a:r>
              <a:rPr lang="en-US" sz="2799" b="1" i="1">
                <a:solidFill>
                  <a:srgbClr val="000000"/>
                </a:solidFill>
                <a:latin typeface="Canva Sans Bold Italics"/>
                <a:ea typeface="Canva Sans Bold Italics"/>
                <a:cs typeface="Canva Sans Bold Italics"/>
                <a:sym typeface="Canva Sans Bold Italics"/>
              </a:rPr>
              <a:t>Voice data converted to spectrogram images.</a:t>
            </a:r>
          </a:p>
          <a:p>
            <a:pPr marL="604519" lvl="1" indent="-302260" algn="just">
              <a:lnSpc>
                <a:spcPts val="4255"/>
              </a:lnSpc>
              <a:buFont typeface="Arial"/>
              <a:buChar char="•"/>
            </a:pPr>
            <a:r>
              <a:rPr lang="en-US" sz="2799">
                <a:solidFill>
                  <a:srgbClr val="000000"/>
                </a:solidFill>
                <a:latin typeface="Canva Sans"/>
                <a:ea typeface="Canva Sans"/>
                <a:cs typeface="Canva Sans"/>
                <a:sym typeface="Canva Sans"/>
              </a:rPr>
              <a:t>The system integrates Explainable AI (Grad-CAM) to visually justify predictions, improving transparency and clinical reliability.</a:t>
            </a:r>
          </a:p>
          <a:p>
            <a:pPr algn="just">
              <a:lnSpc>
                <a:spcPts val="4255"/>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724" y="1963860"/>
            <a:ext cx="6930363" cy="6309953"/>
          </a:xfrm>
          <a:custGeom>
            <a:avLst/>
            <a:gdLst/>
            <a:ahLst/>
            <a:cxnLst/>
            <a:rect l="l" t="t" r="r" b="b"/>
            <a:pathLst>
              <a:path w="6930363" h="6309953">
                <a:moveTo>
                  <a:pt x="0" y="0"/>
                </a:moveTo>
                <a:lnTo>
                  <a:pt x="6930363" y="0"/>
                </a:lnTo>
                <a:lnTo>
                  <a:pt x="6930363" y="6309952"/>
                </a:lnTo>
                <a:lnTo>
                  <a:pt x="0" y="6309952"/>
                </a:lnTo>
                <a:lnTo>
                  <a:pt x="0" y="0"/>
                </a:lnTo>
                <a:close/>
              </a:path>
            </a:pathLst>
          </a:custGeom>
          <a:blipFill>
            <a:blip r:embed="rId2"/>
            <a:stretch>
              <a:fillRect t="-1850" b="-369"/>
            </a:stretch>
          </a:blipFill>
        </p:spPr>
      </p:sp>
      <p:sp>
        <p:nvSpPr>
          <p:cNvPr id="3" name="Freeform 3"/>
          <p:cNvSpPr/>
          <p:nvPr/>
        </p:nvSpPr>
        <p:spPr>
          <a:xfrm>
            <a:off x="7523852" y="1776920"/>
            <a:ext cx="9735448" cy="7013571"/>
          </a:xfrm>
          <a:custGeom>
            <a:avLst/>
            <a:gdLst/>
            <a:ahLst/>
            <a:cxnLst/>
            <a:rect l="l" t="t" r="r" b="b"/>
            <a:pathLst>
              <a:path w="9735448" h="7013571">
                <a:moveTo>
                  <a:pt x="0" y="0"/>
                </a:moveTo>
                <a:lnTo>
                  <a:pt x="9735448" y="0"/>
                </a:lnTo>
                <a:lnTo>
                  <a:pt x="9735448" y="7013571"/>
                </a:lnTo>
                <a:lnTo>
                  <a:pt x="0" y="7013571"/>
                </a:lnTo>
                <a:lnTo>
                  <a:pt x="0" y="0"/>
                </a:lnTo>
                <a:close/>
              </a:path>
            </a:pathLst>
          </a:custGeom>
          <a:blipFill>
            <a:blip r:embed="rId3"/>
            <a:stretch>
              <a:fillRect l="-1912" t="-730" r="-462"/>
            </a:stretch>
          </a:blipFill>
        </p:spPr>
      </p:sp>
      <p:sp>
        <p:nvSpPr>
          <p:cNvPr id="4" name="TextBox 4"/>
          <p:cNvSpPr txBox="1"/>
          <p:nvPr/>
        </p:nvSpPr>
        <p:spPr>
          <a:xfrm>
            <a:off x="1143000" y="141605"/>
            <a:ext cx="11816404"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Model Evaluation for Spiral Image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877524"/>
            <a:ext cx="17037381" cy="6531953"/>
          </a:xfrm>
          <a:custGeom>
            <a:avLst/>
            <a:gdLst/>
            <a:ahLst/>
            <a:cxnLst/>
            <a:rect l="l" t="t" r="r" b="b"/>
            <a:pathLst>
              <a:path w="17037381" h="6531953">
                <a:moveTo>
                  <a:pt x="0" y="0"/>
                </a:moveTo>
                <a:lnTo>
                  <a:pt x="17037381" y="0"/>
                </a:lnTo>
                <a:lnTo>
                  <a:pt x="17037381" y="6531952"/>
                </a:lnTo>
                <a:lnTo>
                  <a:pt x="0" y="6531952"/>
                </a:lnTo>
                <a:lnTo>
                  <a:pt x="0" y="0"/>
                </a:lnTo>
                <a:close/>
              </a:path>
            </a:pathLst>
          </a:custGeom>
          <a:blipFill>
            <a:blip r:embed="rId2"/>
            <a:stretch>
              <a:fillRect t="-210" b="-210"/>
            </a:stretch>
          </a:blipFill>
        </p:spPr>
      </p:sp>
      <p:sp>
        <p:nvSpPr>
          <p:cNvPr id="3" name="TextBox 3"/>
          <p:cNvSpPr txBox="1"/>
          <p:nvPr/>
        </p:nvSpPr>
        <p:spPr>
          <a:xfrm>
            <a:off x="228600" y="629516"/>
            <a:ext cx="16474364"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Train Test Accuracy Loss Graph for Wave Image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701" y="1773508"/>
            <a:ext cx="6726819" cy="6241478"/>
          </a:xfrm>
          <a:custGeom>
            <a:avLst/>
            <a:gdLst/>
            <a:ahLst/>
            <a:cxnLst/>
            <a:rect l="l" t="t" r="r" b="b"/>
            <a:pathLst>
              <a:path w="6726819" h="6241478">
                <a:moveTo>
                  <a:pt x="0" y="0"/>
                </a:moveTo>
                <a:lnTo>
                  <a:pt x="6726819" y="0"/>
                </a:lnTo>
                <a:lnTo>
                  <a:pt x="6726819" y="6241477"/>
                </a:lnTo>
                <a:lnTo>
                  <a:pt x="0" y="6241477"/>
                </a:lnTo>
                <a:lnTo>
                  <a:pt x="0" y="0"/>
                </a:lnTo>
                <a:close/>
              </a:path>
            </a:pathLst>
          </a:custGeom>
          <a:blipFill>
            <a:blip r:embed="rId2"/>
            <a:stretch>
              <a:fillRect t="-210" r="-278" b="-374"/>
            </a:stretch>
          </a:blipFill>
        </p:spPr>
      </p:sp>
      <p:sp>
        <p:nvSpPr>
          <p:cNvPr id="3" name="Freeform 3"/>
          <p:cNvSpPr/>
          <p:nvPr/>
        </p:nvSpPr>
        <p:spPr>
          <a:xfrm>
            <a:off x="7754093" y="1771995"/>
            <a:ext cx="8913230" cy="6242991"/>
          </a:xfrm>
          <a:custGeom>
            <a:avLst/>
            <a:gdLst/>
            <a:ahLst/>
            <a:cxnLst/>
            <a:rect l="l" t="t" r="r" b="b"/>
            <a:pathLst>
              <a:path w="8913230" h="6242991">
                <a:moveTo>
                  <a:pt x="0" y="0"/>
                </a:moveTo>
                <a:lnTo>
                  <a:pt x="8913230" y="0"/>
                </a:lnTo>
                <a:lnTo>
                  <a:pt x="8913230" y="6242990"/>
                </a:lnTo>
                <a:lnTo>
                  <a:pt x="0" y="6242990"/>
                </a:lnTo>
                <a:lnTo>
                  <a:pt x="0" y="0"/>
                </a:lnTo>
                <a:close/>
              </a:path>
            </a:pathLst>
          </a:custGeom>
          <a:blipFill>
            <a:blip r:embed="rId3"/>
            <a:stretch>
              <a:fillRect l="-4051" r="-19985" b="-499"/>
            </a:stretch>
          </a:blipFill>
        </p:spPr>
      </p:sp>
      <p:sp>
        <p:nvSpPr>
          <p:cNvPr id="4" name="TextBox 4"/>
          <p:cNvSpPr txBox="1"/>
          <p:nvPr/>
        </p:nvSpPr>
        <p:spPr>
          <a:xfrm>
            <a:off x="2133600" y="419100"/>
            <a:ext cx="11889447"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Model Evaluation for Wave Image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2567"/>
            <a:ext cx="16714181" cy="9101360"/>
          </a:xfrm>
          <a:prstGeom prst="rect">
            <a:avLst/>
          </a:prstGeom>
        </p:spPr>
        <p:txBody>
          <a:bodyPr lIns="0" tIns="0" rIns="0" bIns="0" rtlCol="0" anchor="t">
            <a:spAutoFit/>
          </a:bodyPr>
          <a:lstStyle/>
          <a:p>
            <a:pPr algn="ctr">
              <a:lnSpc>
                <a:spcPts val="5726"/>
              </a:lnSpc>
              <a:spcBef>
                <a:spcPct val="0"/>
              </a:spcBef>
            </a:pPr>
            <a:r>
              <a:rPr lang="en-US" sz="4090" b="1">
                <a:solidFill>
                  <a:srgbClr val="000000"/>
                </a:solidFill>
                <a:latin typeface="Canva Sans Bold"/>
                <a:ea typeface="Canva Sans Bold"/>
                <a:cs typeface="Canva Sans Bold"/>
                <a:sym typeface="Canva Sans Bold"/>
              </a:rPr>
              <a:t>Prediction (HC / PD)</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Probability-Based Output</a:t>
            </a:r>
          </a:p>
          <a:p>
            <a:pPr algn="just">
              <a:lnSpc>
                <a:spcPts val="3880"/>
              </a:lnSpc>
              <a:spcBef>
                <a:spcPct val="0"/>
              </a:spcBef>
            </a:pPr>
            <a:r>
              <a:rPr lang="en-US" sz="2771" b="1">
                <a:solidFill>
                  <a:srgbClr val="000000"/>
                </a:solidFill>
                <a:latin typeface="Canva Sans Bold"/>
                <a:ea typeface="Canva Sans Bold"/>
                <a:cs typeface="Canva Sans Bold"/>
                <a:sym typeface="Canva Sans Bold"/>
              </a:rPr>
              <a:t>•</a:t>
            </a:r>
            <a:r>
              <a:rPr lang="en-US" sz="2771">
                <a:solidFill>
                  <a:srgbClr val="000000"/>
                </a:solidFill>
                <a:latin typeface="Canva Sans"/>
                <a:ea typeface="Canva Sans"/>
                <a:cs typeface="Canva Sans"/>
                <a:sym typeface="Canva Sans"/>
              </a:rPr>
              <a:t> The trained model produces a probability score for Parkinson’s Disease</a:t>
            </a:r>
          </a:p>
          <a:p>
            <a:pPr algn="just">
              <a:lnSpc>
                <a:spcPts val="3880"/>
              </a:lnSpc>
              <a:spcBef>
                <a:spcPct val="0"/>
              </a:spcBef>
            </a:pPr>
            <a:r>
              <a:rPr lang="en-US" sz="2771">
                <a:solidFill>
                  <a:srgbClr val="000000"/>
                </a:solidFill>
                <a:latin typeface="Canva Sans"/>
                <a:ea typeface="Canva Sans"/>
                <a:cs typeface="Canva Sans"/>
                <a:sym typeface="Canva Sans"/>
              </a:rPr>
              <a:t> • Score reflects the confidence level of the prediction</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Final Classification</a:t>
            </a:r>
          </a:p>
          <a:p>
            <a:pPr algn="just">
              <a:lnSpc>
                <a:spcPts val="4022"/>
              </a:lnSpc>
              <a:spcBef>
                <a:spcPct val="0"/>
              </a:spcBef>
            </a:pPr>
            <a:r>
              <a:rPr lang="en-US" sz="2872" b="1">
                <a:solidFill>
                  <a:srgbClr val="000000"/>
                </a:solidFill>
                <a:latin typeface="Canva Sans Bold"/>
                <a:ea typeface="Canva Sans Bold"/>
                <a:cs typeface="Canva Sans Bold"/>
                <a:sym typeface="Canva Sans Bold"/>
              </a:rPr>
              <a:t>• </a:t>
            </a:r>
            <a:r>
              <a:rPr lang="en-US" sz="2872">
                <a:solidFill>
                  <a:srgbClr val="000000"/>
                </a:solidFill>
                <a:latin typeface="Canva Sans"/>
                <a:ea typeface="Canva Sans"/>
                <a:cs typeface="Canva Sans"/>
                <a:sym typeface="Canva Sans"/>
              </a:rPr>
              <a:t>Based on a predefined threshold, the input is classified as</a:t>
            </a:r>
            <a:r>
              <a:rPr lang="en-US" sz="2872" b="1">
                <a:solidFill>
                  <a:srgbClr val="000000"/>
                </a:solidFill>
                <a:latin typeface="Canva Sans Bold"/>
                <a:ea typeface="Canva Sans Bold"/>
                <a:cs typeface="Canva Sans Bold"/>
                <a:sym typeface="Canva Sans Bold"/>
              </a:rPr>
              <a:t>:</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 – Healthy Control (HC)</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 – Parkinson’s Disease (PD)</a:t>
            </a:r>
          </a:p>
          <a:p>
            <a:pPr algn="just">
              <a:lnSpc>
                <a:spcPts val="4034"/>
              </a:lnSpc>
              <a:spcBef>
                <a:spcPct val="0"/>
              </a:spcBef>
            </a:pPr>
            <a:r>
              <a:rPr lang="en-US" sz="2881" b="1">
                <a:solidFill>
                  <a:srgbClr val="000000"/>
                </a:solidFill>
                <a:latin typeface="Canva Sans Bold"/>
                <a:ea typeface="Canva Sans Bold"/>
                <a:cs typeface="Canva Sans Bold"/>
                <a:sym typeface="Canva Sans Bold"/>
              </a:rPr>
              <a:t> </a:t>
            </a:r>
            <a:r>
              <a:rPr lang="en-US" sz="2881">
                <a:solidFill>
                  <a:srgbClr val="000000"/>
                </a:solidFill>
                <a:latin typeface="Canva Sans"/>
                <a:ea typeface="Canva Sans"/>
                <a:cs typeface="Canva Sans"/>
                <a:sym typeface="Canva Sans"/>
              </a:rPr>
              <a:t>• Ensures consistent and reproducible decisions</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Automated &amp; Objective Decision</a:t>
            </a:r>
          </a:p>
          <a:p>
            <a:pPr algn="just">
              <a:lnSpc>
                <a:spcPts val="4224"/>
              </a:lnSpc>
              <a:spcBef>
                <a:spcPct val="0"/>
              </a:spcBef>
            </a:pPr>
            <a:r>
              <a:rPr lang="en-US" sz="3017">
                <a:solidFill>
                  <a:srgbClr val="000000"/>
                </a:solidFill>
                <a:latin typeface="Canva Sans"/>
                <a:ea typeface="Canva Sans"/>
                <a:cs typeface="Canva Sans"/>
                <a:sym typeface="Canva Sans"/>
              </a:rPr>
              <a:t>• Eliminates subjective manual assessment</a:t>
            </a:r>
          </a:p>
          <a:p>
            <a:pPr algn="just">
              <a:lnSpc>
                <a:spcPts val="4549"/>
              </a:lnSpc>
              <a:spcBef>
                <a:spcPct val="0"/>
              </a:spcBef>
            </a:pPr>
            <a:r>
              <a:rPr lang="en-US" sz="3249" b="1">
                <a:solidFill>
                  <a:srgbClr val="000000"/>
                </a:solidFill>
                <a:latin typeface="Canva Sans Bold"/>
                <a:ea typeface="Canva Sans Bold"/>
                <a:cs typeface="Canva Sans Bold"/>
                <a:sym typeface="Canva Sans Bold"/>
              </a:rPr>
              <a:t> </a:t>
            </a:r>
            <a:r>
              <a:rPr lang="en-US" sz="3249">
                <a:solidFill>
                  <a:srgbClr val="000000"/>
                </a:solidFill>
                <a:latin typeface="Canva Sans"/>
                <a:ea typeface="Canva Sans"/>
                <a:cs typeface="Canva Sans"/>
                <a:sym typeface="Canva Sans"/>
              </a:rPr>
              <a:t>• Provides fast and repeatable predictions</a:t>
            </a:r>
          </a:p>
          <a:p>
            <a:pPr algn="just">
              <a:lnSpc>
                <a:spcPts val="4549"/>
              </a:lnSpc>
              <a:spcBef>
                <a:spcPct val="0"/>
              </a:spcBef>
            </a:pPr>
            <a:r>
              <a:rPr lang="en-US" sz="3249">
                <a:solidFill>
                  <a:srgbClr val="000000"/>
                </a:solidFill>
                <a:latin typeface="Canva Sans"/>
                <a:ea typeface="Canva Sans"/>
                <a:cs typeface="Canva Sans"/>
                <a:sym typeface="Canva Sans"/>
              </a:rPr>
              <a:t> • Suitable for computer-aided clinical screening</a:t>
            </a:r>
          </a:p>
          <a:p>
            <a:pPr algn="just">
              <a:lnSpc>
                <a:spcPts val="4874"/>
              </a:lnSpc>
              <a:spcBef>
                <a:spcPct val="0"/>
              </a:spcBef>
            </a:pPr>
            <a:r>
              <a:rPr lang="en-US" sz="3481" b="1">
                <a:solidFill>
                  <a:srgbClr val="000000"/>
                </a:solidFill>
                <a:latin typeface="Canva Sans Bold"/>
                <a:ea typeface="Canva Sans Bold"/>
                <a:cs typeface="Canva Sans Bold"/>
                <a:sym typeface="Canva Sans Bold"/>
              </a:rPr>
              <a:t>Why This Step Is Important</a:t>
            </a:r>
          </a:p>
          <a:p>
            <a:pPr algn="just">
              <a:lnSpc>
                <a:spcPts val="4224"/>
              </a:lnSpc>
              <a:spcBef>
                <a:spcPct val="0"/>
              </a:spcBef>
            </a:pPr>
            <a:r>
              <a:rPr lang="en-US" sz="3017" b="1">
                <a:solidFill>
                  <a:srgbClr val="000000"/>
                </a:solidFill>
                <a:latin typeface="Canva Sans Bold"/>
                <a:ea typeface="Canva Sans Bold"/>
                <a:cs typeface="Canva Sans Bold"/>
                <a:sym typeface="Canva Sans Bold"/>
              </a:rPr>
              <a:t>• </a:t>
            </a:r>
            <a:r>
              <a:rPr lang="en-US" sz="3017">
                <a:solidFill>
                  <a:srgbClr val="000000"/>
                </a:solidFill>
                <a:latin typeface="Canva Sans"/>
                <a:ea typeface="Canva Sans"/>
                <a:cs typeface="Canva Sans"/>
                <a:sym typeface="Canva Sans"/>
              </a:rPr>
              <a:t>Converts learned features into a clinically interpretable outcome</a:t>
            </a:r>
          </a:p>
          <a:p>
            <a:pPr algn="just">
              <a:lnSpc>
                <a:spcPts val="4224"/>
              </a:lnSpc>
              <a:spcBef>
                <a:spcPct val="0"/>
              </a:spcBef>
            </a:pPr>
            <a:r>
              <a:rPr lang="en-US" sz="3017">
                <a:solidFill>
                  <a:srgbClr val="000000"/>
                </a:solidFill>
                <a:latin typeface="Canva Sans"/>
                <a:ea typeface="Canva Sans"/>
                <a:cs typeface="Canva Sans"/>
                <a:sym typeface="Canva Sans"/>
              </a:rPr>
              <a:t> • Supports early detection and decision support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2147" y="243018"/>
            <a:ext cx="16301908" cy="9046431"/>
          </a:xfrm>
          <a:prstGeom prst="rect">
            <a:avLst/>
          </a:prstGeom>
        </p:spPr>
        <p:txBody>
          <a:bodyPr lIns="0" tIns="0" rIns="0" bIns="0" rtlCol="0" anchor="t">
            <a:spAutoFit/>
          </a:bodyPr>
          <a:lstStyle/>
          <a:p>
            <a:pPr algn="ctr">
              <a:lnSpc>
                <a:spcPts val="5692"/>
              </a:lnSpc>
              <a:spcBef>
                <a:spcPct val="0"/>
              </a:spcBef>
            </a:pPr>
            <a:r>
              <a:rPr lang="en-US" sz="4066" b="1">
                <a:solidFill>
                  <a:srgbClr val="000000"/>
                </a:solidFill>
                <a:latin typeface="Canva Sans Bold"/>
                <a:ea typeface="Canva Sans Bold"/>
                <a:cs typeface="Canva Sans Bold"/>
                <a:sym typeface="Canva Sans Bold"/>
              </a:rPr>
              <a:t>Grad-CAM Explanation</a:t>
            </a:r>
          </a:p>
          <a:p>
            <a:pPr algn="l">
              <a:lnSpc>
                <a:spcPts val="4572"/>
              </a:lnSpc>
              <a:spcBef>
                <a:spcPct val="0"/>
              </a:spcBef>
            </a:pPr>
            <a:r>
              <a:rPr lang="en-US" sz="3266" b="1">
                <a:solidFill>
                  <a:srgbClr val="000000"/>
                </a:solidFill>
                <a:latin typeface="Canva Sans Bold"/>
                <a:ea typeface="Canva Sans Bold"/>
                <a:cs typeface="Canva Sans Bold"/>
                <a:sym typeface="Canva Sans Bold"/>
              </a:rPr>
              <a:t>Visual Heatmap Generation</a:t>
            </a:r>
          </a:p>
          <a:p>
            <a:pPr algn="l">
              <a:lnSpc>
                <a:spcPts val="4012"/>
              </a:lnSpc>
              <a:spcBef>
                <a:spcPct val="0"/>
              </a:spcBef>
            </a:pPr>
            <a:r>
              <a:rPr lang="en-US" sz="2866">
                <a:solidFill>
                  <a:srgbClr val="000000"/>
                </a:solidFill>
                <a:latin typeface="Canva Sans"/>
                <a:ea typeface="Canva Sans"/>
                <a:cs typeface="Canva Sans"/>
                <a:sym typeface="Canva Sans"/>
              </a:rPr>
              <a:t>• Grad-CAM generates class-specific heatmaps over the input image</a:t>
            </a:r>
          </a:p>
          <a:p>
            <a:pPr algn="l">
              <a:lnSpc>
                <a:spcPts val="4012"/>
              </a:lnSpc>
              <a:spcBef>
                <a:spcPct val="0"/>
              </a:spcBef>
            </a:pPr>
            <a:r>
              <a:rPr lang="en-US" sz="2866">
                <a:solidFill>
                  <a:srgbClr val="000000"/>
                </a:solidFill>
                <a:latin typeface="Canva Sans"/>
                <a:ea typeface="Canva Sans"/>
                <a:cs typeface="Canva Sans"/>
                <a:sym typeface="Canva Sans"/>
              </a:rPr>
              <a:t> • Uses gradients from the final convolutional layer</a:t>
            </a:r>
          </a:p>
          <a:p>
            <a:pPr algn="l">
              <a:lnSpc>
                <a:spcPts val="4012"/>
              </a:lnSpc>
              <a:spcBef>
                <a:spcPct val="0"/>
              </a:spcBef>
            </a:pPr>
            <a:r>
              <a:rPr lang="en-US" sz="2866">
                <a:solidFill>
                  <a:srgbClr val="000000"/>
                </a:solidFill>
                <a:latin typeface="Canva Sans"/>
                <a:ea typeface="Canva Sans"/>
                <a:cs typeface="Canva Sans"/>
                <a:sym typeface="Canva Sans"/>
              </a:rPr>
              <a:t> • Shows which regions influenced the model’s decision</a:t>
            </a:r>
          </a:p>
          <a:p>
            <a:pPr algn="l">
              <a:lnSpc>
                <a:spcPts val="4572"/>
              </a:lnSpc>
              <a:spcBef>
                <a:spcPct val="0"/>
              </a:spcBef>
            </a:pPr>
            <a:r>
              <a:rPr lang="en-US" sz="3266" b="1">
                <a:solidFill>
                  <a:srgbClr val="000000"/>
                </a:solidFill>
                <a:latin typeface="Canva Sans Bold"/>
                <a:ea typeface="Canva Sans Bold"/>
                <a:cs typeface="Canva Sans Bold"/>
                <a:sym typeface="Canva Sans Bold"/>
              </a:rPr>
              <a:t>Motor Pattern Localization</a:t>
            </a:r>
          </a:p>
          <a:p>
            <a:pPr algn="l">
              <a:lnSpc>
                <a:spcPts val="4012"/>
              </a:lnSpc>
              <a:spcBef>
                <a:spcPct val="0"/>
              </a:spcBef>
            </a:pPr>
            <a:r>
              <a:rPr lang="en-US" sz="2866">
                <a:solidFill>
                  <a:srgbClr val="000000"/>
                </a:solidFill>
                <a:latin typeface="Canva Sans"/>
                <a:ea typeface="Canva Sans"/>
                <a:cs typeface="Canva Sans"/>
                <a:sym typeface="Canva Sans"/>
              </a:rPr>
              <a:t>• Highlights irregular curves, tremor zones, and distortions</a:t>
            </a:r>
          </a:p>
          <a:p>
            <a:pPr algn="l">
              <a:lnSpc>
                <a:spcPts val="4012"/>
              </a:lnSpc>
              <a:spcBef>
                <a:spcPct val="0"/>
              </a:spcBef>
            </a:pPr>
            <a:r>
              <a:rPr lang="en-US" sz="2866">
                <a:solidFill>
                  <a:srgbClr val="000000"/>
                </a:solidFill>
                <a:latin typeface="Canva Sans"/>
                <a:ea typeface="Canva Sans"/>
                <a:cs typeface="Canva Sans"/>
                <a:sym typeface="Canva Sans"/>
              </a:rPr>
              <a:t> • Focuses on regions affected by motor impairment</a:t>
            </a:r>
          </a:p>
          <a:p>
            <a:pPr algn="l">
              <a:lnSpc>
                <a:spcPts val="4012"/>
              </a:lnSpc>
              <a:spcBef>
                <a:spcPct val="0"/>
              </a:spcBef>
            </a:pPr>
            <a:r>
              <a:rPr lang="en-US" sz="2866">
                <a:solidFill>
                  <a:srgbClr val="000000"/>
                </a:solidFill>
                <a:latin typeface="Canva Sans"/>
                <a:ea typeface="Canva Sans"/>
                <a:cs typeface="Canva Sans"/>
                <a:sym typeface="Canva Sans"/>
              </a:rPr>
              <a:t> • Confirms the model is learning clinically relevant features</a:t>
            </a:r>
          </a:p>
          <a:p>
            <a:pPr algn="l">
              <a:lnSpc>
                <a:spcPts val="4572"/>
              </a:lnSpc>
              <a:spcBef>
                <a:spcPct val="0"/>
              </a:spcBef>
            </a:pPr>
            <a:r>
              <a:rPr lang="en-US" sz="3266" b="1">
                <a:solidFill>
                  <a:srgbClr val="000000"/>
                </a:solidFill>
                <a:latin typeface="Canva Sans Bold"/>
                <a:ea typeface="Canva Sans Bold"/>
                <a:cs typeface="Canva Sans Bold"/>
                <a:sym typeface="Canva Sans Bold"/>
              </a:rPr>
              <a:t>Model Interpretability</a:t>
            </a:r>
          </a:p>
          <a:p>
            <a:pPr algn="l">
              <a:lnSpc>
                <a:spcPts val="4012"/>
              </a:lnSpc>
              <a:spcBef>
                <a:spcPct val="0"/>
              </a:spcBef>
            </a:pPr>
            <a:r>
              <a:rPr lang="en-US" sz="2866">
                <a:solidFill>
                  <a:srgbClr val="000000"/>
                </a:solidFill>
                <a:latin typeface="Canva Sans"/>
                <a:ea typeface="Canva Sans"/>
                <a:cs typeface="Canva Sans"/>
                <a:sym typeface="Canva Sans"/>
              </a:rPr>
              <a:t>• Makes the CNN decision transparent and explainable</a:t>
            </a:r>
          </a:p>
          <a:p>
            <a:pPr algn="l">
              <a:lnSpc>
                <a:spcPts val="4012"/>
              </a:lnSpc>
              <a:spcBef>
                <a:spcPct val="0"/>
              </a:spcBef>
            </a:pPr>
            <a:r>
              <a:rPr lang="en-US" sz="2866">
                <a:solidFill>
                  <a:srgbClr val="000000"/>
                </a:solidFill>
                <a:latin typeface="Canva Sans"/>
                <a:ea typeface="Canva Sans"/>
                <a:cs typeface="Canva Sans"/>
                <a:sym typeface="Canva Sans"/>
              </a:rPr>
              <a:t> • Reduces “black-box” behavior</a:t>
            </a:r>
          </a:p>
          <a:p>
            <a:pPr algn="l">
              <a:lnSpc>
                <a:spcPts val="4012"/>
              </a:lnSpc>
              <a:spcBef>
                <a:spcPct val="0"/>
              </a:spcBef>
            </a:pPr>
            <a:r>
              <a:rPr lang="en-US" sz="2866">
                <a:solidFill>
                  <a:srgbClr val="000000"/>
                </a:solidFill>
                <a:latin typeface="Canva Sans"/>
                <a:ea typeface="Canva Sans"/>
                <a:cs typeface="Canva Sans"/>
                <a:sym typeface="Canva Sans"/>
              </a:rPr>
              <a:t> • Builds clinical trust in automated predictions</a:t>
            </a:r>
          </a:p>
          <a:p>
            <a:pPr algn="l">
              <a:lnSpc>
                <a:spcPts val="4572"/>
              </a:lnSpc>
              <a:spcBef>
                <a:spcPct val="0"/>
              </a:spcBef>
            </a:pPr>
            <a:r>
              <a:rPr lang="en-US" sz="3266" b="1">
                <a:solidFill>
                  <a:srgbClr val="000000"/>
                </a:solidFill>
                <a:latin typeface="Canva Sans Bold"/>
                <a:ea typeface="Canva Sans Bold"/>
                <a:cs typeface="Canva Sans Bold"/>
                <a:sym typeface="Canva Sans Bold"/>
              </a:rPr>
              <a:t>Why Grad-CAM Matters</a:t>
            </a:r>
          </a:p>
          <a:p>
            <a:pPr algn="l">
              <a:lnSpc>
                <a:spcPts val="4012"/>
              </a:lnSpc>
              <a:spcBef>
                <a:spcPct val="0"/>
              </a:spcBef>
            </a:pPr>
            <a:r>
              <a:rPr lang="en-US" sz="2866">
                <a:solidFill>
                  <a:srgbClr val="000000"/>
                </a:solidFill>
                <a:latin typeface="Canva Sans"/>
                <a:ea typeface="Canva Sans"/>
                <a:cs typeface="Canva Sans"/>
                <a:sym typeface="Canva Sans"/>
              </a:rPr>
              <a:t>• Helps validate correct model attention</a:t>
            </a:r>
          </a:p>
          <a:p>
            <a:pPr algn="l">
              <a:lnSpc>
                <a:spcPts val="4012"/>
              </a:lnSpc>
              <a:spcBef>
                <a:spcPct val="0"/>
              </a:spcBef>
            </a:pPr>
            <a:r>
              <a:rPr lang="en-US" sz="2866">
                <a:solidFill>
                  <a:srgbClr val="000000"/>
                </a:solidFill>
                <a:latin typeface="Canva Sans"/>
                <a:ea typeface="Canva Sans"/>
                <a:cs typeface="Canva Sans"/>
                <a:sym typeface="Canva Sans"/>
              </a:rPr>
              <a:t> • Supports reliable medical decision-making</a:t>
            </a:r>
          </a:p>
          <a:p>
            <a:pPr algn="l">
              <a:lnSpc>
                <a:spcPts val="4012"/>
              </a:lnSpc>
              <a:spcBef>
                <a:spcPct val="0"/>
              </a:spcBef>
            </a:pPr>
            <a:r>
              <a:rPr lang="en-US" sz="2866">
                <a:solidFill>
                  <a:srgbClr val="000000"/>
                </a:solidFill>
                <a:latin typeface="Canva Sans"/>
                <a:ea typeface="Canva Sans"/>
                <a:cs typeface="Canva Sans"/>
                <a:sym typeface="Canva Sans"/>
              </a:rPr>
              <a:t> • Essential for explainable AI in healthcare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7235" y="4284018"/>
            <a:ext cx="15193531" cy="5299854"/>
          </a:xfrm>
          <a:custGeom>
            <a:avLst/>
            <a:gdLst/>
            <a:ahLst/>
            <a:cxnLst/>
            <a:rect l="l" t="t" r="r" b="b"/>
            <a:pathLst>
              <a:path w="15193531" h="5299854">
                <a:moveTo>
                  <a:pt x="0" y="0"/>
                </a:moveTo>
                <a:lnTo>
                  <a:pt x="15193530" y="0"/>
                </a:lnTo>
                <a:lnTo>
                  <a:pt x="15193530" y="5299854"/>
                </a:lnTo>
                <a:lnTo>
                  <a:pt x="0" y="5299854"/>
                </a:lnTo>
                <a:lnTo>
                  <a:pt x="0" y="0"/>
                </a:lnTo>
                <a:close/>
              </a:path>
            </a:pathLst>
          </a:custGeom>
          <a:blipFill>
            <a:blip r:embed="rId2"/>
            <a:stretch>
              <a:fillRect t="-1683" b="-1162"/>
            </a:stretch>
          </a:blipFill>
        </p:spPr>
      </p:sp>
      <p:sp>
        <p:nvSpPr>
          <p:cNvPr id="3" name="Freeform 3"/>
          <p:cNvSpPr/>
          <p:nvPr/>
        </p:nvSpPr>
        <p:spPr>
          <a:xfrm>
            <a:off x="4102945" y="1493048"/>
            <a:ext cx="10082109" cy="2790970"/>
          </a:xfrm>
          <a:custGeom>
            <a:avLst/>
            <a:gdLst/>
            <a:ahLst/>
            <a:cxnLst/>
            <a:rect l="l" t="t" r="r" b="b"/>
            <a:pathLst>
              <a:path w="10082109" h="2790970">
                <a:moveTo>
                  <a:pt x="0" y="0"/>
                </a:moveTo>
                <a:lnTo>
                  <a:pt x="10082110" y="0"/>
                </a:lnTo>
                <a:lnTo>
                  <a:pt x="10082110" y="2790970"/>
                </a:lnTo>
                <a:lnTo>
                  <a:pt x="0" y="2790970"/>
                </a:lnTo>
                <a:lnTo>
                  <a:pt x="0" y="0"/>
                </a:lnTo>
                <a:close/>
              </a:path>
            </a:pathLst>
          </a:custGeom>
          <a:blipFill>
            <a:blip r:embed="rId3"/>
            <a:stretch>
              <a:fillRect/>
            </a:stretch>
          </a:blipFill>
        </p:spPr>
      </p:sp>
      <p:sp>
        <p:nvSpPr>
          <p:cNvPr id="4" name="TextBox 4"/>
          <p:cNvSpPr txBox="1"/>
          <p:nvPr/>
        </p:nvSpPr>
        <p:spPr>
          <a:xfrm>
            <a:off x="1066800" y="310687"/>
            <a:ext cx="15019603"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Grad CAM Interpretation for Spiral Images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770" y="1672759"/>
            <a:ext cx="13207885" cy="8224973"/>
          </a:xfrm>
          <a:custGeom>
            <a:avLst/>
            <a:gdLst/>
            <a:ahLst/>
            <a:cxnLst/>
            <a:rect l="l" t="t" r="r" b="b"/>
            <a:pathLst>
              <a:path w="13207885" h="8224973">
                <a:moveTo>
                  <a:pt x="0" y="0"/>
                </a:moveTo>
                <a:lnTo>
                  <a:pt x="13207885" y="0"/>
                </a:lnTo>
                <a:lnTo>
                  <a:pt x="13207885" y="8224973"/>
                </a:lnTo>
                <a:lnTo>
                  <a:pt x="0" y="8224973"/>
                </a:lnTo>
                <a:lnTo>
                  <a:pt x="0" y="0"/>
                </a:lnTo>
                <a:close/>
              </a:path>
            </a:pathLst>
          </a:custGeom>
          <a:blipFill>
            <a:blip r:embed="rId2"/>
            <a:stretch>
              <a:fillRect t="-3626" b="-3362"/>
            </a:stretch>
          </a:blipFill>
        </p:spPr>
      </p:sp>
      <p:sp>
        <p:nvSpPr>
          <p:cNvPr id="3" name="TextBox 3"/>
          <p:cNvSpPr txBox="1"/>
          <p:nvPr/>
        </p:nvSpPr>
        <p:spPr>
          <a:xfrm>
            <a:off x="990601" y="364821"/>
            <a:ext cx="14940112"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Grad CAM Interpretation for Spiral Images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0274" y="990600"/>
            <a:ext cx="12729771" cy="9562811"/>
          </a:xfrm>
          <a:prstGeom prst="rect">
            <a:avLst/>
          </a:prstGeom>
        </p:spPr>
        <p:txBody>
          <a:bodyPr lIns="0" tIns="0" rIns="0" bIns="0" rtlCol="0" anchor="t">
            <a:spAutoFit/>
          </a:bodyPr>
          <a:lstStyle/>
          <a:p>
            <a:pPr algn="l">
              <a:lnSpc>
                <a:spcPts val="3360"/>
              </a:lnSpc>
            </a:pPr>
            <a:r>
              <a:rPr lang="en-US" sz="2400" b="1" u="sng" dirty="0">
                <a:solidFill>
                  <a:srgbClr val="000000"/>
                </a:solidFill>
                <a:latin typeface="Canva Sans Bold"/>
                <a:ea typeface="Canva Sans Bold"/>
                <a:cs typeface="Canva Sans Bold"/>
                <a:sym typeface="Canva Sans Bold"/>
              </a:rPr>
              <a:t>Input Spiral (Raw Handwriting Image)</a:t>
            </a:r>
          </a:p>
          <a:p>
            <a:pPr algn="l">
              <a:lnSpc>
                <a:spcPts val="3360"/>
              </a:lnSpc>
            </a:pPr>
            <a:r>
              <a:rPr lang="en-US" sz="2400" b="1" dirty="0">
                <a:solidFill>
                  <a:srgbClr val="000000"/>
                </a:solidFill>
                <a:latin typeface="Canva Sans Bold"/>
                <a:ea typeface="Canva Sans Bold"/>
                <a:cs typeface="Canva Sans Bold"/>
                <a:sym typeface="Canva Sans Bold"/>
              </a:rPr>
              <a:t>Observations from the Input Spiral:</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The spiral is not smooth or uniform.</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Visible irregular stroke patterns along the spiral path.</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Non-uniform line thickness, indicating unstable pen pressure.</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Distorted curvature, where the spiral deviates from a consistent circular shape.</a:t>
            </a:r>
          </a:p>
          <a:p>
            <a:pPr algn="l">
              <a:lnSpc>
                <a:spcPts val="3360"/>
              </a:lnSpc>
            </a:pPr>
            <a:r>
              <a:rPr lang="en-US" sz="2400" b="1" dirty="0">
                <a:solidFill>
                  <a:srgbClr val="000000"/>
                </a:solidFill>
                <a:latin typeface="Canva Sans Bold"/>
                <a:ea typeface="Canva Sans Bold"/>
                <a:cs typeface="Canva Sans Bold"/>
                <a:sym typeface="Canva Sans Bold"/>
              </a:rPr>
              <a:t>Clinical Interpretation:</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These abnormalities are commonly associated with tremor and impaired fine motor control in Parkinson’s Disease.</a:t>
            </a:r>
          </a:p>
          <a:p>
            <a:pPr algn="l">
              <a:lnSpc>
                <a:spcPts val="3360"/>
              </a:lnSpc>
            </a:pPr>
            <a:endParaRPr lang="en-US" sz="2400" dirty="0">
              <a:solidFill>
                <a:srgbClr val="000000"/>
              </a:solidFill>
              <a:latin typeface="Canva Sans"/>
              <a:ea typeface="Canva Sans"/>
              <a:cs typeface="Canva Sans"/>
              <a:sym typeface="Canva Sans"/>
            </a:endParaRPr>
          </a:p>
          <a:p>
            <a:pPr algn="l">
              <a:lnSpc>
                <a:spcPts val="3360"/>
              </a:lnSpc>
            </a:pPr>
            <a:r>
              <a:rPr lang="en-US" sz="2400" b="1" u="sng" dirty="0">
                <a:solidFill>
                  <a:srgbClr val="000000"/>
                </a:solidFill>
                <a:latin typeface="Canva Sans Bold"/>
                <a:ea typeface="Canva Sans Bold"/>
                <a:cs typeface="Canva Sans Bold"/>
                <a:sym typeface="Canva Sans Bold"/>
              </a:rPr>
              <a:t>Grad-CAM Heatmap (Model Attention Map)</a:t>
            </a:r>
          </a:p>
          <a:p>
            <a:pPr algn="l">
              <a:lnSpc>
                <a:spcPts val="3360"/>
              </a:lnSpc>
            </a:pPr>
            <a:r>
              <a:rPr lang="en-US" sz="2400" b="1" dirty="0">
                <a:solidFill>
                  <a:srgbClr val="000000"/>
                </a:solidFill>
                <a:latin typeface="Canva Sans Bold"/>
                <a:ea typeface="Canva Sans Bold"/>
                <a:cs typeface="Canva Sans Bold"/>
                <a:sym typeface="Canva Sans Bold"/>
              </a:rPr>
              <a:t>What this heatmap shows:</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The heatmap represents regions the CNN focused on when predicting PD.</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Colors indicate influence on the PD prediction:</a:t>
            </a:r>
          </a:p>
          <a:p>
            <a:pPr marL="1036330" lvl="2" indent="-345443" algn="l">
              <a:lnSpc>
                <a:spcPts val="3360"/>
              </a:lnSpc>
              <a:buFont typeface="Arial"/>
              <a:buChar char="⚬"/>
            </a:pPr>
            <a:r>
              <a:rPr lang="en-US" sz="2400" dirty="0">
                <a:solidFill>
                  <a:srgbClr val="000000"/>
                </a:solidFill>
                <a:latin typeface="Canva Sans"/>
                <a:ea typeface="Canva Sans"/>
                <a:cs typeface="Canva Sans"/>
                <a:sym typeface="Canva Sans"/>
              </a:rPr>
              <a:t>🔵 Blue → Low influence</a:t>
            </a:r>
          </a:p>
          <a:p>
            <a:pPr marL="1036330" lvl="2" indent="-345443" algn="l">
              <a:lnSpc>
                <a:spcPts val="3360"/>
              </a:lnSpc>
              <a:buFont typeface="Arial"/>
              <a:buChar char="⚬"/>
            </a:pPr>
            <a:r>
              <a:rPr lang="en-US" sz="2400" dirty="0">
                <a:solidFill>
                  <a:srgbClr val="000000"/>
                </a:solidFill>
                <a:latin typeface="Canva Sans"/>
                <a:ea typeface="Canva Sans"/>
                <a:cs typeface="Canva Sans"/>
                <a:sym typeface="Canva Sans"/>
              </a:rPr>
              <a:t>🟢 Green → Moderate influence</a:t>
            </a:r>
          </a:p>
          <a:p>
            <a:pPr marL="1036330" lvl="2" indent="-345443" algn="l">
              <a:lnSpc>
                <a:spcPts val="3360"/>
              </a:lnSpc>
              <a:buFont typeface="Arial"/>
              <a:buChar char="⚬"/>
            </a:pPr>
            <a:r>
              <a:rPr lang="en-US" sz="2400" dirty="0">
                <a:solidFill>
                  <a:srgbClr val="000000"/>
                </a:solidFill>
                <a:latin typeface="Canva Sans"/>
                <a:ea typeface="Canva Sans"/>
                <a:cs typeface="Canva Sans"/>
                <a:sym typeface="Canva Sans"/>
              </a:rPr>
              <a:t>🔴 Yellow/Red → Very high influence</a:t>
            </a:r>
          </a:p>
          <a:p>
            <a:pPr algn="l">
              <a:lnSpc>
                <a:spcPts val="3360"/>
              </a:lnSpc>
            </a:pPr>
            <a:r>
              <a:rPr lang="en-US" sz="2400" b="1" dirty="0">
                <a:solidFill>
                  <a:srgbClr val="000000"/>
                </a:solidFill>
                <a:latin typeface="Canva Sans Bold"/>
                <a:ea typeface="Canva Sans Bold"/>
                <a:cs typeface="Canva Sans Bold"/>
                <a:sym typeface="Canva Sans Bold"/>
              </a:rPr>
              <a:t>Key Insight:</a:t>
            </a:r>
          </a:p>
          <a:p>
            <a:pPr marL="518165" lvl="1" indent="-259082" algn="l">
              <a:lnSpc>
                <a:spcPts val="3360"/>
              </a:lnSpc>
              <a:buFont typeface="Arial"/>
              <a:buChar char="•"/>
            </a:pPr>
            <a:r>
              <a:rPr lang="en-US" sz="2400" dirty="0">
                <a:solidFill>
                  <a:srgbClr val="000000"/>
                </a:solidFill>
                <a:latin typeface="Canva Sans"/>
                <a:ea typeface="Canva Sans"/>
                <a:cs typeface="Canva Sans"/>
                <a:sym typeface="Canva Sans"/>
              </a:rPr>
              <a:t>The attention is structured and localized, not random, indicating meaningful feature learning.</a:t>
            </a:r>
          </a:p>
          <a:p>
            <a:pPr algn="l">
              <a:lnSpc>
                <a:spcPts val="3360"/>
              </a:lnSpc>
            </a:pPr>
            <a:endParaRPr lang="en-US" sz="2400" dirty="0">
              <a:solidFill>
                <a:srgbClr val="000000"/>
              </a:solidFill>
              <a:latin typeface="Canva Sans"/>
              <a:ea typeface="Canva Sans"/>
              <a:cs typeface="Canva Sans"/>
              <a:sym typeface="Canva Sans"/>
            </a:endParaRPr>
          </a:p>
          <a:p>
            <a:pPr algn="l">
              <a:lnSpc>
                <a:spcPts val="3360"/>
              </a:lnSpc>
            </a:pPr>
            <a:endParaRPr lang="en-US" sz="2400" dirty="0">
              <a:solidFill>
                <a:srgbClr val="000000"/>
              </a:solidFill>
              <a:latin typeface="Canva Sans"/>
              <a:ea typeface="Canva Sans"/>
              <a:cs typeface="Canva Sans"/>
              <a:sym typeface="Canva Sans"/>
            </a:endParaRPr>
          </a:p>
        </p:txBody>
      </p:sp>
      <p:sp>
        <p:nvSpPr>
          <p:cNvPr id="3" name="Freeform 3"/>
          <p:cNvSpPr/>
          <p:nvPr/>
        </p:nvSpPr>
        <p:spPr>
          <a:xfrm>
            <a:off x="12900763" y="713328"/>
            <a:ext cx="4721262" cy="4831308"/>
          </a:xfrm>
          <a:custGeom>
            <a:avLst/>
            <a:gdLst/>
            <a:ahLst/>
            <a:cxnLst/>
            <a:rect l="l" t="t" r="r" b="b"/>
            <a:pathLst>
              <a:path w="4721262" h="4831308">
                <a:moveTo>
                  <a:pt x="0" y="0"/>
                </a:moveTo>
                <a:lnTo>
                  <a:pt x="4721263" y="0"/>
                </a:lnTo>
                <a:lnTo>
                  <a:pt x="4721263" y="4831307"/>
                </a:lnTo>
                <a:lnTo>
                  <a:pt x="0" y="4831307"/>
                </a:lnTo>
                <a:lnTo>
                  <a:pt x="0" y="0"/>
                </a:lnTo>
                <a:close/>
              </a:path>
            </a:pathLst>
          </a:custGeom>
          <a:blipFill>
            <a:blip r:embed="rId2"/>
            <a:stretch>
              <a:fillRect t="-3465" b="-3356"/>
            </a:stretch>
          </a:blipFill>
        </p:spPr>
      </p:sp>
      <p:sp>
        <p:nvSpPr>
          <p:cNvPr id="4" name="Freeform 4"/>
          <p:cNvSpPr/>
          <p:nvPr/>
        </p:nvSpPr>
        <p:spPr>
          <a:xfrm>
            <a:off x="12900763" y="5544635"/>
            <a:ext cx="4721262" cy="4742365"/>
          </a:xfrm>
          <a:custGeom>
            <a:avLst/>
            <a:gdLst/>
            <a:ahLst/>
            <a:cxnLst/>
            <a:rect l="l" t="t" r="r" b="b"/>
            <a:pathLst>
              <a:path w="4721262" h="4742365">
                <a:moveTo>
                  <a:pt x="0" y="0"/>
                </a:moveTo>
                <a:lnTo>
                  <a:pt x="4721263" y="0"/>
                </a:lnTo>
                <a:lnTo>
                  <a:pt x="4721263" y="4742365"/>
                </a:lnTo>
                <a:lnTo>
                  <a:pt x="0" y="4742365"/>
                </a:lnTo>
                <a:lnTo>
                  <a:pt x="0" y="0"/>
                </a:lnTo>
                <a:close/>
              </a:path>
            </a:pathLst>
          </a:custGeom>
          <a:blipFill>
            <a:blip r:embed="rId3"/>
            <a:stretch>
              <a:fillRect t="-4118" b="-4706"/>
            </a:stretch>
          </a:blipFill>
        </p:spPr>
      </p:sp>
      <p:sp>
        <p:nvSpPr>
          <p:cNvPr id="5" name="TextBox 5"/>
          <p:cNvSpPr txBox="1"/>
          <p:nvPr/>
        </p:nvSpPr>
        <p:spPr>
          <a:xfrm>
            <a:off x="1524000" y="160655"/>
            <a:ext cx="11676045" cy="646429"/>
          </a:xfrm>
          <a:prstGeom prst="rect">
            <a:avLst/>
          </a:prstGeom>
        </p:spPr>
        <p:txBody>
          <a:bodyPr wrap="square" lIns="0" tIns="0" rIns="0" bIns="0" rtlCol="0" anchor="t">
            <a:spAutoFit/>
          </a:bodyPr>
          <a:lstStyle/>
          <a:p>
            <a:pPr algn="ctr">
              <a:lnSpc>
                <a:spcPts val="5320"/>
              </a:lnSpc>
            </a:pPr>
            <a:r>
              <a:rPr lang="en-US" sz="3800" b="1" dirty="0">
                <a:solidFill>
                  <a:srgbClr val="000000"/>
                </a:solidFill>
                <a:latin typeface="Canva Sans Bold"/>
                <a:ea typeface="Canva Sans Bold"/>
                <a:cs typeface="Canva Sans Bold"/>
                <a:sym typeface="Canva Sans Bold"/>
              </a:rPr>
              <a:t>Grad CAM Interpretation for Spiral Images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1778" y="1193384"/>
            <a:ext cx="15961309" cy="9025889"/>
          </a:xfrm>
          <a:prstGeom prst="rect">
            <a:avLst/>
          </a:prstGeom>
        </p:spPr>
        <p:txBody>
          <a:bodyPr lIns="0" tIns="0" rIns="0" bIns="0" rtlCol="0" anchor="t">
            <a:spAutoFit/>
          </a:bodyPr>
          <a:lstStyle/>
          <a:p>
            <a:pPr algn="l">
              <a:lnSpc>
                <a:spcPts val="3360"/>
              </a:lnSpc>
            </a:pPr>
            <a:r>
              <a:rPr lang="en-US" sz="2400" b="1" u="sng">
                <a:solidFill>
                  <a:srgbClr val="000000"/>
                </a:solidFill>
                <a:latin typeface="Canva Sans Bold"/>
                <a:ea typeface="Canva Sans Bold"/>
                <a:cs typeface="Canva Sans Bold"/>
                <a:sym typeface="Canva Sans Bold"/>
              </a:rPr>
              <a:t>Grad-CAM Overlay (PD Explanation)</a:t>
            </a:r>
          </a:p>
          <a:p>
            <a:pPr algn="l">
              <a:lnSpc>
                <a:spcPts val="3360"/>
              </a:lnSpc>
            </a:pPr>
            <a:endParaRPr lang="en-US" sz="2400" b="1" u="sng">
              <a:solidFill>
                <a:srgbClr val="000000"/>
              </a:solidFill>
              <a:latin typeface="Canva Sans Bold"/>
              <a:ea typeface="Canva Sans Bold"/>
              <a:cs typeface="Canva Sans Bold"/>
              <a:sym typeface="Canva Sans Bold"/>
            </a:endParaRPr>
          </a:p>
          <a:p>
            <a:pPr algn="l">
              <a:lnSpc>
                <a:spcPts val="3360"/>
              </a:lnSpc>
            </a:pPr>
            <a:r>
              <a:rPr lang="en-US" sz="2400" b="1">
                <a:solidFill>
                  <a:srgbClr val="000000"/>
                </a:solidFill>
                <a:latin typeface="Canva Sans Bold"/>
                <a:ea typeface="Canva Sans Bold"/>
                <a:cs typeface="Canva Sans Bold"/>
                <a:sym typeface="Canva Sans Bold"/>
              </a:rPr>
              <a:t>Highlighted Regions Indicate:</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Irregular stroke continuity caused by tremor.</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Curvature instability, showing difficulty in maintaining smooth motion.</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Spatial inconsistency, such as uneven spacing between spiral loops.</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Tremor-affected stroke segments, strongly emphasized by the model.</a:t>
            </a:r>
          </a:p>
          <a:p>
            <a:pPr algn="l">
              <a:lnSpc>
                <a:spcPts val="3360"/>
              </a:lnSpc>
            </a:pPr>
            <a:r>
              <a:rPr lang="en-US" sz="2400" b="1">
                <a:solidFill>
                  <a:srgbClr val="000000"/>
                </a:solidFill>
                <a:latin typeface="Canva Sans Bold"/>
                <a:ea typeface="Canva Sans Bold"/>
                <a:cs typeface="Canva Sans Bold"/>
                <a:sym typeface="Canva Sans Bold"/>
              </a:rPr>
              <a:t>Why this matters:</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The model focuses on clinically relevant handwriting abnormalities.</a:t>
            </a:r>
          </a:p>
          <a:p>
            <a:pPr algn="just">
              <a:lnSpc>
                <a:spcPts val="3360"/>
              </a:lnSpc>
            </a:pPr>
            <a:endParaRPr lang="en-US" sz="2400">
              <a:solidFill>
                <a:srgbClr val="000000"/>
              </a:solidFill>
              <a:latin typeface="Canva Sans"/>
              <a:ea typeface="Canva Sans"/>
              <a:cs typeface="Canva Sans"/>
              <a:sym typeface="Canva Sans"/>
            </a:endParaRPr>
          </a:p>
          <a:p>
            <a:pPr algn="just">
              <a:lnSpc>
                <a:spcPts val="3360"/>
              </a:lnSpc>
            </a:pPr>
            <a:r>
              <a:rPr lang="en-US" sz="2400">
                <a:solidFill>
                  <a:srgbClr val="000000"/>
                </a:solidFill>
                <a:latin typeface="Canva Sans"/>
                <a:ea typeface="Canva Sans"/>
                <a:cs typeface="Canva Sans"/>
                <a:sym typeface="Canva Sans"/>
              </a:rPr>
              <a:t>   </a:t>
            </a:r>
          </a:p>
          <a:p>
            <a:pPr algn="just">
              <a:lnSpc>
                <a:spcPts val="4340"/>
              </a:lnSpc>
            </a:pPr>
            <a:r>
              <a:rPr lang="en-US" sz="3100" b="1" u="sng">
                <a:solidFill>
                  <a:srgbClr val="000000"/>
                </a:solidFill>
                <a:latin typeface="Canva Sans Bold"/>
                <a:ea typeface="Canva Sans Bold"/>
                <a:cs typeface="Canva Sans Bold"/>
                <a:sym typeface="Canva Sans Bold"/>
              </a:rPr>
              <a:t>Why the Model Predicts PD with High Confidence</a:t>
            </a:r>
          </a:p>
          <a:p>
            <a:pPr algn="ctr">
              <a:lnSpc>
                <a:spcPts val="4340"/>
              </a:lnSpc>
            </a:pPr>
            <a:endParaRPr lang="en-US" sz="3100" b="1" u="sng">
              <a:solidFill>
                <a:srgbClr val="000000"/>
              </a:solidFill>
              <a:latin typeface="Canva Sans Bold"/>
              <a:ea typeface="Canva Sans Bold"/>
              <a:cs typeface="Canva Sans Bold"/>
              <a:sym typeface="Canva Sans Bold"/>
            </a:endParaRP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Multiple Parkinson’s-related features appear simultaneously:</a:t>
            </a:r>
          </a:p>
          <a:p>
            <a:pPr marL="1036330" lvl="2" indent="-345443" algn="l">
              <a:lnSpc>
                <a:spcPts val="3360"/>
              </a:lnSpc>
              <a:buFont typeface="Arial"/>
              <a:buChar char="⚬"/>
            </a:pPr>
            <a:r>
              <a:rPr lang="en-US" sz="2400">
                <a:solidFill>
                  <a:srgbClr val="000000"/>
                </a:solidFill>
                <a:latin typeface="Canva Sans"/>
                <a:ea typeface="Canva Sans"/>
                <a:cs typeface="Canva Sans"/>
                <a:sym typeface="Canva Sans"/>
              </a:rPr>
              <a:t>Tremor-induced irregular strokes</a:t>
            </a:r>
          </a:p>
          <a:p>
            <a:pPr marL="1036330" lvl="2" indent="-345443" algn="l">
              <a:lnSpc>
                <a:spcPts val="3360"/>
              </a:lnSpc>
              <a:buFont typeface="Arial"/>
              <a:buChar char="⚬"/>
            </a:pPr>
            <a:r>
              <a:rPr lang="en-US" sz="2400">
                <a:solidFill>
                  <a:srgbClr val="000000"/>
                </a:solidFill>
                <a:latin typeface="Canva Sans"/>
                <a:ea typeface="Canva Sans"/>
                <a:cs typeface="Canva Sans"/>
                <a:sym typeface="Canva Sans"/>
              </a:rPr>
              <a:t>Inconsistent curvature</a:t>
            </a:r>
          </a:p>
          <a:p>
            <a:pPr marL="1036330" lvl="2" indent="-345443" algn="l">
              <a:lnSpc>
                <a:spcPts val="3360"/>
              </a:lnSpc>
              <a:buFont typeface="Arial"/>
              <a:buChar char="⚬"/>
            </a:pPr>
            <a:r>
              <a:rPr lang="en-US" sz="2400">
                <a:solidFill>
                  <a:srgbClr val="000000"/>
                </a:solidFill>
                <a:latin typeface="Canva Sans"/>
                <a:ea typeface="Canva Sans"/>
                <a:cs typeface="Canva Sans"/>
                <a:sym typeface="Canva Sans"/>
              </a:rPr>
              <a:t>Non-uniform spatial spacing</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These features closely match patterns learned from PD samples during training.</a:t>
            </a:r>
          </a:p>
          <a:p>
            <a:pPr marL="518165" lvl="1" indent="-259082" algn="l">
              <a:lnSpc>
                <a:spcPts val="3360"/>
              </a:lnSpc>
              <a:buFont typeface="Arial"/>
              <a:buChar char="•"/>
            </a:pPr>
            <a:r>
              <a:rPr lang="en-US" sz="2400">
                <a:solidFill>
                  <a:srgbClr val="000000"/>
                </a:solidFill>
                <a:latin typeface="Canva Sans"/>
                <a:ea typeface="Canva Sans"/>
                <a:cs typeface="Canva Sans"/>
                <a:sym typeface="Canva Sans"/>
              </a:rPr>
              <a:t>Very few characteristics resemble healthy spiral patterns.</a:t>
            </a:r>
          </a:p>
          <a:p>
            <a:pPr algn="l">
              <a:lnSpc>
                <a:spcPts val="3360"/>
              </a:lnSpc>
            </a:pPr>
            <a:r>
              <a:rPr lang="en-US" sz="2400">
                <a:solidFill>
                  <a:srgbClr val="000000"/>
                </a:solidFill>
                <a:latin typeface="Canva Sans"/>
                <a:ea typeface="Canva Sans"/>
                <a:cs typeface="Canva Sans"/>
                <a:sym typeface="Canva Sans"/>
              </a:rPr>
              <a:t>➡️ </a:t>
            </a:r>
            <a:r>
              <a:rPr lang="en-US" sz="2400" b="1">
                <a:solidFill>
                  <a:srgbClr val="000000"/>
                </a:solidFill>
                <a:latin typeface="Canva Sans Bold"/>
                <a:ea typeface="Canva Sans Bold"/>
                <a:cs typeface="Canva Sans Bold"/>
                <a:sym typeface="Canva Sans Bold"/>
              </a:rPr>
              <a:t>This explains the very high PD probability (0.9990).</a:t>
            </a:r>
          </a:p>
          <a:p>
            <a:pPr algn="l">
              <a:lnSpc>
                <a:spcPts val="3360"/>
              </a:lnSpc>
            </a:pPr>
            <a:endParaRPr lang="en-US" sz="2400" b="1">
              <a:solidFill>
                <a:srgbClr val="000000"/>
              </a:solidFill>
              <a:latin typeface="Canva Sans Bold"/>
              <a:ea typeface="Canva Sans Bold"/>
              <a:cs typeface="Canva Sans Bold"/>
              <a:sym typeface="Canva Sans Bold"/>
            </a:endParaRPr>
          </a:p>
        </p:txBody>
      </p:sp>
      <p:sp>
        <p:nvSpPr>
          <p:cNvPr id="3" name="Freeform 3"/>
          <p:cNvSpPr/>
          <p:nvPr/>
        </p:nvSpPr>
        <p:spPr>
          <a:xfrm>
            <a:off x="12003566" y="1231484"/>
            <a:ext cx="5059649" cy="5393920"/>
          </a:xfrm>
          <a:custGeom>
            <a:avLst/>
            <a:gdLst/>
            <a:ahLst/>
            <a:cxnLst/>
            <a:rect l="l" t="t" r="r" b="b"/>
            <a:pathLst>
              <a:path w="5059649" h="5393920">
                <a:moveTo>
                  <a:pt x="0" y="0"/>
                </a:moveTo>
                <a:lnTo>
                  <a:pt x="5059649" y="0"/>
                </a:lnTo>
                <a:lnTo>
                  <a:pt x="5059649" y="5393920"/>
                </a:lnTo>
                <a:lnTo>
                  <a:pt x="0" y="5393920"/>
                </a:lnTo>
                <a:lnTo>
                  <a:pt x="0" y="0"/>
                </a:lnTo>
                <a:close/>
              </a:path>
            </a:pathLst>
          </a:custGeom>
          <a:blipFill>
            <a:blip r:embed="rId2"/>
            <a:stretch>
              <a:fillRect/>
            </a:stretch>
          </a:blipFill>
        </p:spPr>
      </p:sp>
      <p:sp>
        <p:nvSpPr>
          <p:cNvPr id="4" name="TextBox 4"/>
          <p:cNvSpPr txBox="1"/>
          <p:nvPr/>
        </p:nvSpPr>
        <p:spPr>
          <a:xfrm>
            <a:off x="3308178" y="151130"/>
            <a:ext cx="11225212" cy="738504"/>
          </a:xfrm>
          <a:prstGeom prst="rect">
            <a:avLst/>
          </a:prstGeom>
        </p:spPr>
        <p:txBody>
          <a:bodyPr lIns="0" tIns="0" rIns="0" bIns="0" rtlCol="0" anchor="t">
            <a:spAutoFit/>
          </a:bodyPr>
          <a:lstStyle/>
          <a:p>
            <a:pPr algn="ctr">
              <a:lnSpc>
                <a:spcPts val="6020"/>
              </a:lnSpc>
            </a:pPr>
            <a:r>
              <a:rPr lang="en-US" sz="4300" b="1">
                <a:solidFill>
                  <a:srgbClr val="000000"/>
                </a:solidFill>
                <a:latin typeface="Canva Sans Bold"/>
                <a:ea typeface="Canva Sans Bold"/>
                <a:cs typeface="Canva Sans Bold"/>
                <a:sym typeface="Canva Sans Bold"/>
              </a:rPr>
              <a:t>Grad CAM Interpretation for Spiral Images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2578" y="5143500"/>
            <a:ext cx="17895422" cy="3319122"/>
          </a:xfrm>
          <a:custGeom>
            <a:avLst/>
            <a:gdLst/>
            <a:ahLst/>
            <a:cxnLst/>
            <a:rect l="l" t="t" r="r" b="b"/>
            <a:pathLst>
              <a:path w="17895422" h="3319122">
                <a:moveTo>
                  <a:pt x="0" y="0"/>
                </a:moveTo>
                <a:lnTo>
                  <a:pt x="17895422" y="0"/>
                </a:lnTo>
                <a:lnTo>
                  <a:pt x="17895422" y="3319122"/>
                </a:lnTo>
                <a:lnTo>
                  <a:pt x="0" y="3319122"/>
                </a:lnTo>
                <a:lnTo>
                  <a:pt x="0" y="0"/>
                </a:lnTo>
                <a:close/>
              </a:path>
            </a:pathLst>
          </a:custGeom>
          <a:blipFill>
            <a:blip r:embed="rId2"/>
            <a:stretch>
              <a:fillRect t="-1220" b="-1220"/>
            </a:stretch>
          </a:blipFill>
        </p:spPr>
      </p:sp>
      <p:sp>
        <p:nvSpPr>
          <p:cNvPr id="3" name="Freeform 3"/>
          <p:cNvSpPr/>
          <p:nvPr/>
        </p:nvSpPr>
        <p:spPr>
          <a:xfrm>
            <a:off x="4167076" y="1868606"/>
            <a:ext cx="9953848" cy="2830911"/>
          </a:xfrm>
          <a:custGeom>
            <a:avLst/>
            <a:gdLst/>
            <a:ahLst/>
            <a:cxnLst/>
            <a:rect l="l" t="t" r="r" b="b"/>
            <a:pathLst>
              <a:path w="9953848" h="2830911">
                <a:moveTo>
                  <a:pt x="0" y="0"/>
                </a:moveTo>
                <a:lnTo>
                  <a:pt x="9953848" y="0"/>
                </a:lnTo>
                <a:lnTo>
                  <a:pt x="9953848" y="2830911"/>
                </a:lnTo>
                <a:lnTo>
                  <a:pt x="0" y="2830911"/>
                </a:lnTo>
                <a:lnTo>
                  <a:pt x="0" y="0"/>
                </a:lnTo>
                <a:close/>
              </a:path>
            </a:pathLst>
          </a:custGeom>
          <a:blipFill>
            <a:blip r:embed="rId3"/>
            <a:stretch>
              <a:fillRect/>
            </a:stretch>
          </a:blipFill>
        </p:spPr>
      </p:sp>
      <p:sp>
        <p:nvSpPr>
          <p:cNvPr id="4" name="TextBox 4"/>
          <p:cNvSpPr txBox="1"/>
          <p:nvPr/>
        </p:nvSpPr>
        <p:spPr>
          <a:xfrm>
            <a:off x="1981201" y="537527"/>
            <a:ext cx="13577144"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Grad CAM  Explanation for Wave Images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24600" y="495300"/>
            <a:ext cx="6260505" cy="154529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Objective</a:t>
            </a:r>
          </a:p>
        </p:txBody>
      </p:sp>
      <p:sp>
        <p:nvSpPr>
          <p:cNvPr id="3" name="TextBox 3"/>
          <p:cNvSpPr txBox="1"/>
          <p:nvPr/>
        </p:nvSpPr>
        <p:spPr>
          <a:xfrm>
            <a:off x="665531" y="2134312"/>
            <a:ext cx="16371927" cy="7892534"/>
          </a:xfrm>
          <a:prstGeom prst="rect">
            <a:avLst/>
          </a:prstGeom>
        </p:spPr>
        <p:txBody>
          <a:bodyPr lIns="0" tIns="0" rIns="0" bIns="0" rtlCol="0" anchor="t">
            <a:spAutoFit/>
          </a:bodyPr>
          <a:lstStyle/>
          <a:p>
            <a:pPr marL="605051" lvl="1" indent="-302525" algn="l">
              <a:lnSpc>
                <a:spcPts val="5717"/>
              </a:lnSpc>
              <a:buFont typeface="Arial"/>
              <a:buChar char="•"/>
            </a:pPr>
            <a:r>
              <a:rPr lang="en-US" sz="2802" dirty="0">
                <a:solidFill>
                  <a:srgbClr val="000000"/>
                </a:solidFill>
                <a:latin typeface="Canva Sans"/>
                <a:ea typeface="Canva Sans"/>
                <a:cs typeface="Canva Sans"/>
                <a:sym typeface="Canva Sans"/>
              </a:rPr>
              <a:t>To develop an automated Parkinson’s Disease prediction system using multi-modal data.</a:t>
            </a:r>
          </a:p>
          <a:p>
            <a:pPr marL="605051" lvl="1" indent="-302525" algn="l">
              <a:lnSpc>
                <a:spcPts val="5717"/>
              </a:lnSpc>
              <a:buFont typeface="Arial"/>
              <a:buChar char="•"/>
            </a:pPr>
            <a:r>
              <a:rPr lang="en-US" sz="2802" dirty="0">
                <a:solidFill>
                  <a:srgbClr val="000000"/>
                </a:solidFill>
                <a:latin typeface="Canva Sans"/>
                <a:ea typeface="Canva Sans"/>
                <a:cs typeface="Canva Sans"/>
                <a:sym typeface="Canva Sans"/>
              </a:rPr>
              <a:t>To classify subjects as Healthy or Parkinson Affected using:</a:t>
            </a:r>
          </a:p>
          <a:p>
            <a:pPr marL="1815152" lvl="3" indent="-453788" algn="l">
              <a:lnSpc>
                <a:spcPts val="5717"/>
              </a:lnSpc>
              <a:buFont typeface="Arial"/>
              <a:buChar char="￭"/>
            </a:pPr>
            <a:r>
              <a:rPr lang="en-US" sz="2802" b="1" dirty="0">
                <a:solidFill>
                  <a:srgbClr val="000000"/>
                </a:solidFill>
                <a:latin typeface="Canva Sans Bold"/>
                <a:ea typeface="Canva Sans Bold"/>
                <a:cs typeface="Canva Sans Bold"/>
                <a:sym typeface="Canva Sans Bold"/>
              </a:rPr>
              <a:t>Handwritten Spiral Images for motor control analysis</a:t>
            </a:r>
          </a:p>
          <a:p>
            <a:pPr marL="1815152" lvl="3" indent="-453788" algn="l">
              <a:lnSpc>
                <a:spcPts val="5717"/>
              </a:lnSpc>
              <a:buFont typeface="Arial"/>
              <a:buChar char="￭"/>
            </a:pPr>
            <a:r>
              <a:rPr lang="en-US" sz="2802" b="1" dirty="0">
                <a:solidFill>
                  <a:srgbClr val="000000"/>
                </a:solidFill>
                <a:latin typeface="Canva Sans Bold"/>
                <a:ea typeface="Canva Sans Bold"/>
                <a:cs typeface="Canva Sans Bold"/>
                <a:sym typeface="Canva Sans Bold"/>
              </a:rPr>
              <a:t>Handwritten Wave Images for tremor and movement pattern analysis</a:t>
            </a:r>
          </a:p>
          <a:p>
            <a:pPr marL="1815152" lvl="3" indent="-453788" algn="l">
              <a:lnSpc>
                <a:spcPts val="5717"/>
              </a:lnSpc>
              <a:buFont typeface="Arial"/>
              <a:buChar char="￭"/>
            </a:pPr>
            <a:r>
              <a:rPr lang="en-US" sz="2802" b="1" dirty="0">
                <a:solidFill>
                  <a:srgbClr val="000000"/>
                </a:solidFill>
                <a:latin typeface="Canva Sans Bold"/>
                <a:ea typeface="Canva Sans Bold"/>
                <a:cs typeface="Canva Sans Bold"/>
                <a:sym typeface="Canva Sans Bold"/>
              </a:rPr>
              <a:t>Voice Data converted into spectrogram images</a:t>
            </a:r>
          </a:p>
          <a:p>
            <a:pPr marL="605051" lvl="1" indent="-302525" algn="l">
              <a:lnSpc>
                <a:spcPts val="5717"/>
              </a:lnSpc>
              <a:buFont typeface="Arial"/>
              <a:buChar char="•"/>
            </a:pPr>
            <a:r>
              <a:rPr lang="en-US" sz="2802" dirty="0">
                <a:solidFill>
                  <a:srgbClr val="000000"/>
                </a:solidFill>
                <a:latin typeface="Canva Sans"/>
                <a:ea typeface="Canva Sans"/>
                <a:cs typeface="Canva Sans"/>
                <a:sym typeface="Canva Sans"/>
              </a:rPr>
              <a:t>To apply deep learning–based CNN models:</a:t>
            </a:r>
          </a:p>
          <a:p>
            <a:pPr marL="1815152" lvl="3" indent="-453788" algn="l">
              <a:lnSpc>
                <a:spcPts val="5717"/>
              </a:lnSpc>
              <a:buFont typeface="Arial"/>
              <a:buChar char="￭"/>
            </a:pPr>
            <a:r>
              <a:rPr lang="en-US" sz="2802" b="1" dirty="0">
                <a:solidFill>
                  <a:srgbClr val="000000"/>
                </a:solidFill>
                <a:latin typeface="Canva Sans Bold"/>
                <a:ea typeface="Canva Sans Bold"/>
                <a:cs typeface="Canva Sans Bold"/>
                <a:sym typeface="Canva Sans Bold"/>
              </a:rPr>
              <a:t>VGG16 convolutional layers for feature extraction from spiral and wave images</a:t>
            </a:r>
          </a:p>
          <a:p>
            <a:pPr marL="1815152" lvl="3" indent="-453788" algn="l">
              <a:lnSpc>
                <a:spcPts val="5717"/>
              </a:lnSpc>
              <a:buFont typeface="Arial"/>
              <a:buChar char="￭"/>
            </a:pPr>
            <a:r>
              <a:rPr lang="en-US" sz="2802" b="1" dirty="0">
                <a:solidFill>
                  <a:srgbClr val="000000"/>
                </a:solidFill>
                <a:latin typeface="Canva Sans Bold"/>
                <a:ea typeface="Canva Sans Bold"/>
                <a:cs typeface="Canva Sans Bold"/>
                <a:sym typeface="Canva Sans Bold"/>
              </a:rPr>
              <a:t>InceptionV3 convolutional base for feature extraction from voice spectrograms</a:t>
            </a:r>
          </a:p>
          <a:p>
            <a:pPr marL="605051" lvl="1" indent="-302525" algn="l">
              <a:lnSpc>
                <a:spcPts val="5717"/>
              </a:lnSpc>
              <a:buFont typeface="Arial"/>
              <a:buChar char="•"/>
            </a:pPr>
            <a:r>
              <a:rPr lang="en-US" sz="2802" dirty="0">
                <a:solidFill>
                  <a:srgbClr val="000000"/>
                </a:solidFill>
                <a:latin typeface="Canva Sans"/>
                <a:ea typeface="Canva Sans"/>
                <a:cs typeface="Canva Sans"/>
                <a:sym typeface="Canva Sans"/>
              </a:rPr>
              <a:t>To improve diagnostic reliability through image-based and speech-based biomarkers.</a:t>
            </a:r>
          </a:p>
          <a:p>
            <a:pPr marL="605051" lvl="1" indent="-302525" algn="l">
              <a:lnSpc>
                <a:spcPts val="5717"/>
              </a:lnSpc>
              <a:buFont typeface="Arial"/>
              <a:buChar char="•"/>
            </a:pPr>
            <a:r>
              <a:rPr lang="en-US" sz="2802" dirty="0">
                <a:solidFill>
                  <a:srgbClr val="000000"/>
                </a:solidFill>
                <a:latin typeface="Canva Sans"/>
                <a:ea typeface="Canva Sans"/>
                <a:cs typeface="Canva Sans"/>
                <a:sym typeface="Canva Sans"/>
              </a:rPr>
              <a:t>To incorporate Explainable AI (Grad-CAM) to visually interpret and justify model predictions.</a:t>
            </a:r>
          </a:p>
          <a:p>
            <a:pPr algn="l">
              <a:lnSpc>
                <a:spcPts val="5717"/>
              </a:lnSpc>
            </a:pPr>
            <a:endParaRPr lang="en-US" sz="2802" dirty="0">
              <a:solidFill>
                <a:srgbClr val="000000"/>
              </a:solidFill>
              <a:latin typeface="Canva Sans"/>
              <a:ea typeface="Canva Sans"/>
              <a:cs typeface="Canva Sans"/>
              <a:sym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9644" y="1681843"/>
            <a:ext cx="13968712" cy="8392886"/>
          </a:xfrm>
          <a:custGeom>
            <a:avLst/>
            <a:gdLst/>
            <a:ahLst/>
            <a:cxnLst/>
            <a:rect l="l" t="t" r="r" b="b"/>
            <a:pathLst>
              <a:path w="13968712" h="8392886">
                <a:moveTo>
                  <a:pt x="0" y="0"/>
                </a:moveTo>
                <a:lnTo>
                  <a:pt x="13968712" y="0"/>
                </a:lnTo>
                <a:lnTo>
                  <a:pt x="13968712" y="8392886"/>
                </a:lnTo>
                <a:lnTo>
                  <a:pt x="0" y="8392886"/>
                </a:lnTo>
                <a:lnTo>
                  <a:pt x="0" y="0"/>
                </a:lnTo>
                <a:close/>
              </a:path>
            </a:pathLst>
          </a:custGeom>
          <a:blipFill>
            <a:blip r:embed="rId2"/>
            <a:stretch>
              <a:fillRect l="-382" r="-382" b="-11736"/>
            </a:stretch>
          </a:blipFill>
        </p:spPr>
      </p:sp>
      <p:sp>
        <p:nvSpPr>
          <p:cNvPr id="3" name="TextBox 3"/>
          <p:cNvSpPr txBox="1"/>
          <p:nvPr/>
        </p:nvSpPr>
        <p:spPr>
          <a:xfrm>
            <a:off x="1752601" y="355423"/>
            <a:ext cx="13392984" cy="887095"/>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000000"/>
                </a:solidFill>
                <a:latin typeface="Canva Sans Bold"/>
                <a:ea typeface="Canva Sans Bold"/>
                <a:cs typeface="Canva Sans Bold"/>
                <a:sym typeface="Canva Sans Bold"/>
              </a:rPr>
              <a:t>Grad CAM Explanation for Wave Images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95912" y="1257047"/>
            <a:ext cx="7499533" cy="4593564"/>
          </a:xfrm>
          <a:custGeom>
            <a:avLst/>
            <a:gdLst/>
            <a:ahLst/>
            <a:cxnLst/>
            <a:rect l="l" t="t" r="r" b="b"/>
            <a:pathLst>
              <a:path w="7499533" h="4593564">
                <a:moveTo>
                  <a:pt x="0" y="0"/>
                </a:moveTo>
                <a:lnTo>
                  <a:pt x="7499533" y="0"/>
                </a:lnTo>
                <a:lnTo>
                  <a:pt x="7499533" y="4593563"/>
                </a:lnTo>
                <a:lnTo>
                  <a:pt x="0" y="4593563"/>
                </a:lnTo>
                <a:lnTo>
                  <a:pt x="0" y="0"/>
                </a:lnTo>
                <a:close/>
              </a:path>
            </a:pathLst>
          </a:custGeom>
          <a:blipFill>
            <a:blip r:embed="rId2"/>
            <a:stretch>
              <a:fillRect l="-4266" t="-2429" r="-5140" b="-3644"/>
            </a:stretch>
          </a:blipFill>
        </p:spPr>
      </p:sp>
      <p:sp>
        <p:nvSpPr>
          <p:cNvPr id="3" name="Freeform 3"/>
          <p:cNvSpPr/>
          <p:nvPr/>
        </p:nvSpPr>
        <p:spPr>
          <a:xfrm>
            <a:off x="10208019" y="5850610"/>
            <a:ext cx="7675319" cy="4436390"/>
          </a:xfrm>
          <a:custGeom>
            <a:avLst/>
            <a:gdLst/>
            <a:ahLst/>
            <a:cxnLst/>
            <a:rect l="l" t="t" r="r" b="b"/>
            <a:pathLst>
              <a:path w="7675319" h="4436390">
                <a:moveTo>
                  <a:pt x="0" y="0"/>
                </a:moveTo>
                <a:lnTo>
                  <a:pt x="7675319" y="0"/>
                </a:lnTo>
                <a:lnTo>
                  <a:pt x="7675319" y="4436390"/>
                </a:lnTo>
                <a:lnTo>
                  <a:pt x="0" y="4436390"/>
                </a:lnTo>
                <a:lnTo>
                  <a:pt x="0" y="0"/>
                </a:lnTo>
                <a:close/>
              </a:path>
            </a:pathLst>
          </a:custGeom>
          <a:blipFill>
            <a:blip r:embed="rId3"/>
            <a:stretch>
              <a:fillRect l="-4059" t="-4213" r="-2841" b="-5618"/>
            </a:stretch>
          </a:blipFill>
        </p:spPr>
      </p:sp>
      <p:sp>
        <p:nvSpPr>
          <p:cNvPr id="4" name="TextBox 4"/>
          <p:cNvSpPr txBox="1"/>
          <p:nvPr/>
        </p:nvSpPr>
        <p:spPr>
          <a:xfrm>
            <a:off x="1066801" y="141605"/>
            <a:ext cx="13965786" cy="887095"/>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000000"/>
                </a:solidFill>
                <a:latin typeface="Canva Sans Bold"/>
                <a:ea typeface="Canva Sans Bold"/>
                <a:cs typeface="Canva Sans Bold"/>
                <a:sym typeface="Canva Sans Bold"/>
              </a:rPr>
              <a:t>Grad CAM Explanation for Wave Images</a:t>
            </a:r>
          </a:p>
        </p:txBody>
      </p:sp>
      <p:sp>
        <p:nvSpPr>
          <p:cNvPr id="5" name="TextBox 5"/>
          <p:cNvSpPr txBox="1"/>
          <p:nvPr/>
        </p:nvSpPr>
        <p:spPr>
          <a:xfrm>
            <a:off x="446647" y="1199897"/>
            <a:ext cx="9371623" cy="49390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   </a:t>
            </a:r>
            <a:r>
              <a:rPr lang="en-US" sz="2799" b="1">
                <a:solidFill>
                  <a:srgbClr val="000000"/>
                </a:solidFill>
                <a:latin typeface="Canva Sans Bold"/>
                <a:ea typeface="Canva Sans Bold"/>
                <a:cs typeface="Canva Sans Bold"/>
                <a:sym typeface="Canva Sans Bold"/>
              </a:rPr>
              <a:t>Original Image</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Shows the raw wave drawing created by the subject.</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Visible tremor-affected stroke segments are highlighted.</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Noticeable amplitude instability in wave peaks and troughs.</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These irregularities are common motor symptoms in Parkinson’s disease.</a:t>
            </a:r>
          </a:p>
          <a:p>
            <a:pPr algn="l">
              <a:lnSpc>
                <a:spcPts val="3919"/>
              </a:lnSpc>
            </a:pPr>
            <a:endParaRPr lang="en-US" sz="2799">
              <a:solidFill>
                <a:srgbClr val="000000"/>
              </a:solidFill>
              <a:latin typeface="Canva Sans"/>
              <a:ea typeface="Canva Sans"/>
              <a:cs typeface="Canva Sans"/>
              <a:sym typeface="Canva Sans"/>
            </a:endParaRPr>
          </a:p>
        </p:txBody>
      </p:sp>
      <p:sp>
        <p:nvSpPr>
          <p:cNvPr id="6" name="TextBox 6"/>
          <p:cNvSpPr txBox="1"/>
          <p:nvPr/>
        </p:nvSpPr>
        <p:spPr>
          <a:xfrm>
            <a:off x="446647" y="6081777"/>
            <a:ext cx="9122977" cy="44437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   </a:t>
            </a:r>
            <a:r>
              <a:rPr lang="en-US" sz="2799" b="1">
                <a:solidFill>
                  <a:srgbClr val="000000"/>
                </a:solidFill>
                <a:latin typeface="Canva Sans Bold"/>
                <a:ea typeface="Canva Sans Bold"/>
                <a:cs typeface="Canva Sans Bold"/>
                <a:sym typeface="Canva Sans Bold"/>
              </a:rPr>
              <a:t>Grad-CAM Heatmap</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Displays regions the deep learning model focused on for prediction.</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Blue areas → low influence on the decision.</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Green/Yellow areas → moderate to very high influence.</a:t>
            </a:r>
          </a:p>
          <a:p>
            <a:pPr marL="604516" lvl="1" indent="-302258" algn="l">
              <a:lnSpc>
                <a:spcPts val="3919"/>
              </a:lnSpc>
              <a:buFont typeface="Arial"/>
              <a:buChar char="•"/>
            </a:pPr>
            <a:r>
              <a:rPr lang="en-US" sz="2799">
                <a:solidFill>
                  <a:srgbClr val="000000"/>
                </a:solidFill>
                <a:latin typeface="Canva Sans"/>
                <a:ea typeface="Canva Sans"/>
                <a:cs typeface="Canva Sans"/>
                <a:sym typeface="Canva Sans"/>
              </a:rPr>
              <a:t>High-influence regions align with irregular wave patterns and unstable strokes.</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717657"/>
            <a:ext cx="8479434" cy="4689583"/>
          </a:xfrm>
          <a:custGeom>
            <a:avLst/>
            <a:gdLst/>
            <a:ahLst/>
            <a:cxnLst/>
            <a:rect l="l" t="t" r="r" b="b"/>
            <a:pathLst>
              <a:path w="8479434" h="4689583">
                <a:moveTo>
                  <a:pt x="0" y="0"/>
                </a:moveTo>
                <a:lnTo>
                  <a:pt x="8479434" y="0"/>
                </a:lnTo>
                <a:lnTo>
                  <a:pt x="8479434" y="4689584"/>
                </a:lnTo>
                <a:lnTo>
                  <a:pt x="0" y="4689584"/>
                </a:lnTo>
                <a:lnTo>
                  <a:pt x="0" y="0"/>
                </a:lnTo>
                <a:close/>
              </a:path>
            </a:pathLst>
          </a:custGeom>
          <a:blipFill>
            <a:blip r:embed="rId2"/>
            <a:stretch>
              <a:fillRect l="-2572" t="-3321" r="-2204" b="-3986"/>
            </a:stretch>
          </a:blipFill>
        </p:spPr>
      </p:sp>
      <p:sp>
        <p:nvSpPr>
          <p:cNvPr id="3" name="TextBox 3"/>
          <p:cNvSpPr txBox="1"/>
          <p:nvPr/>
        </p:nvSpPr>
        <p:spPr>
          <a:xfrm>
            <a:off x="1676401" y="537527"/>
            <a:ext cx="13497086" cy="887095"/>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000000"/>
                </a:solidFill>
                <a:latin typeface="Canva Sans Bold"/>
                <a:ea typeface="Canva Sans Bold"/>
                <a:cs typeface="Canva Sans Bold"/>
                <a:sym typeface="Canva Sans Bold"/>
              </a:rPr>
              <a:t>Grad CAM Explanation for Wave Images</a:t>
            </a:r>
          </a:p>
        </p:txBody>
      </p:sp>
      <p:sp>
        <p:nvSpPr>
          <p:cNvPr id="4" name="TextBox 4"/>
          <p:cNvSpPr txBox="1"/>
          <p:nvPr/>
        </p:nvSpPr>
        <p:spPr>
          <a:xfrm>
            <a:off x="332129" y="1853656"/>
            <a:ext cx="9029968" cy="49390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      </a:t>
            </a:r>
            <a:r>
              <a:rPr lang="en-US" sz="2799" b="1">
                <a:solidFill>
                  <a:srgbClr val="000000"/>
                </a:solidFill>
                <a:latin typeface="Canva Sans Bold"/>
                <a:ea typeface="Canva Sans Bold"/>
                <a:cs typeface="Canva Sans Bold"/>
                <a:sym typeface="Canva Sans Bold"/>
              </a:rPr>
              <a:t>Overlay Visualization</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Combines the original image with the Grad-CAM heatmap.</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Red and yellow regions indicate areas most responsible for PwPD prediction.</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Arrows point to:</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Tremor-affected stroke segments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Stroke continuity irregularities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Spatial inconsistency in wave formation</a:t>
            </a:r>
          </a:p>
          <a:p>
            <a:pPr algn="l">
              <a:lnSpc>
                <a:spcPts val="3919"/>
              </a:lnSpc>
            </a:pPr>
            <a:endParaRPr lang="en-US" sz="2799">
              <a:solidFill>
                <a:srgbClr val="000000"/>
              </a:solidFill>
              <a:latin typeface="Canva Sans"/>
              <a:ea typeface="Canva Sans"/>
              <a:cs typeface="Canva Sans"/>
              <a:sym typeface="Canva Sans"/>
            </a:endParaRPr>
          </a:p>
        </p:txBody>
      </p:sp>
      <p:sp>
        <p:nvSpPr>
          <p:cNvPr id="5" name="TextBox 5"/>
          <p:cNvSpPr txBox="1"/>
          <p:nvPr/>
        </p:nvSpPr>
        <p:spPr>
          <a:xfrm>
            <a:off x="332129" y="6760210"/>
            <a:ext cx="16589829" cy="49390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     Why the Model Is Highly Confident</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Strong tremor-related stroke irregularities are consistently detected across the wave pattern.</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The Grad-CAM heatmap shows high activation on clinically relevant regions used for decision-making.</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Clear amplitude instability and stroke discontinuity match learned PwPD features.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Very low probability for HC indicates minimal overlap with healthy handwriting patterns.</a:t>
            </a: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8439" y="2154232"/>
            <a:ext cx="15371121" cy="5778511"/>
          </a:xfrm>
          <a:prstGeom prst="rect">
            <a:avLst/>
          </a:prstGeom>
        </p:spPr>
        <p:txBody>
          <a:bodyPr lIns="0" tIns="0" rIns="0" bIns="0" rtlCol="0" anchor="t">
            <a:spAutoFit/>
          </a:bodyPr>
          <a:lstStyle/>
          <a:p>
            <a:pPr algn="ctr">
              <a:lnSpc>
                <a:spcPts val="15399"/>
              </a:lnSpc>
            </a:pPr>
            <a:r>
              <a:rPr lang="en-US" sz="10999" b="1">
                <a:solidFill>
                  <a:srgbClr val="000000"/>
                </a:solidFill>
                <a:latin typeface="Canva Sans Bold"/>
                <a:ea typeface="Canva Sans Bold"/>
                <a:cs typeface="Canva Sans Bold"/>
                <a:sym typeface="Canva Sans Bold"/>
              </a:rPr>
              <a:t>Parkinsons Disease Detection via Voice Analysis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165113"/>
            <a:ext cx="12011323" cy="863587"/>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Canva Sans Bold"/>
                <a:ea typeface="Canva Sans Bold"/>
                <a:cs typeface="Canva Sans Bold"/>
                <a:sym typeface="Canva Sans Bold"/>
              </a:rPr>
              <a:t>Motivation behind choosing Voice</a:t>
            </a:r>
          </a:p>
        </p:txBody>
      </p:sp>
      <p:sp>
        <p:nvSpPr>
          <p:cNvPr id="3" name="TextBox 3"/>
          <p:cNvSpPr txBox="1"/>
          <p:nvPr/>
        </p:nvSpPr>
        <p:spPr>
          <a:xfrm>
            <a:off x="612014" y="1489075"/>
            <a:ext cx="17063971" cy="8797925"/>
          </a:xfrm>
          <a:prstGeom prst="rect">
            <a:avLst/>
          </a:prstGeom>
        </p:spPr>
        <p:txBody>
          <a:bodyPr lIns="0" tIns="0" rIns="0" bIns="0" rtlCol="0" anchor="t">
            <a:spAutoFit/>
          </a:bodyPr>
          <a:lstStyle/>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Voice is Early Affected in Parkinson’s Disease</a:t>
            </a:r>
          </a:p>
          <a:p>
            <a:pPr marL="1338582" lvl="2" indent="-446194" algn="l">
              <a:lnSpc>
                <a:spcPts val="4340"/>
              </a:lnSpc>
              <a:buFont typeface="Arial"/>
              <a:buChar char="⚬"/>
            </a:pPr>
            <a:r>
              <a:rPr lang="en-US" sz="3100">
                <a:solidFill>
                  <a:srgbClr val="000000"/>
                </a:solidFill>
                <a:latin typeface="Canva Sans"/>
                <a:ea typeface="Canva Sans"/>
                <a:cs typeface="Canva Sans"/>
                <a:sym typeface="Canva Sans"/>
              </a:rPr>
              <a:t>~90% of PD patients develop voice/speech abnormalities (hypophonia, tremor, monotone speech)</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Voice Collection is Non-Invasive</a:t>
            </a:r>
          </a:p>
          <a:p>
            <a:pPr marL="1338582" lvl="2" indent="-446194" algn="l">
              <a:lnSpc>
                <a:spcPts val="4340"/>
              </a:lnSpc>
              <a:buFont typeface="Arial"/>
              <a:buChar char="⚬"/>
            </a:pPr>
            <a:r>
              <a:rPr lang="en-US" sz="3100">
                <a:solidFill>
                  <a:srgbClr val="000000"/>
                </a:solidFill>
                <a:latin typeface="Canva Sans"/>
                <a:ea typeface="Canva Sans"/>
                <a:cs typeface="Canva Sans"/>
                <a:sym typeface="Canva Sans"/>
              </a:rPr>
              <a:t>No needles and scanning machines</a:t>
            </a:r>
          </a:p>
          <a:p>
            <a:pPr marL="1338582" lvl="2" indent="-446194" algn="l">
              <a:lnSpc>
                <a:spcPts val="4340"/>
              </a:lnSpc>
              <a:buFont typeface="Arial"/>
              <a:buChar char="⚬"/>
            </a:pPr>
            <a:r>
              <a:rPr lang="en-US" sz="3100">
                <a:solidFill>
                  <a:srgbClr val="000000"/>
                </a:solidFill>
                <a:latin typeface="Canva Sans"/>
                <a:ea typeface="Canva Sans"/>
                <a:cs typeface="Canva Sans"/>
                <a:sym typeface="Canva Sans"/>
              </a:rPr>
              <a:t>No physical stress to patient</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Voice Data is Easy &amp; Low-Cost to Collect</a:t>
            </a:r>
          </a:p>
          <a:p>
            <a:pPr marL="1338582" lvl="2" indent="-446194" algn="l">
              <a:lnSpc>
                <a:spcPts val="4340"/>
              </a:lnSpc>
              <a:buFont typeface="Arial"/>
              <a:buChar char="⚬"/>
            </a:pPr>
            <a:r>
              <a:rPr lang="en-US" sz="3100" b="1">
                <a:solidFill>
                  <a:srgbClr val="000000"/>
                </a:solidFill>
                <a:latin typeface="Canva Sans Bold"/>
                <a:ea typeface="Canva Sans Bold"/>
                <a:cs typeface="Canva Sans Bold"/>
                <a:sym typeface="Canva Sans Bold"/>
              </a:rPr>
              <a:t>Requires only:</a:t>
            </a:r>
          </a:p>
          <a:p>
            <a:pPr marL="2007873" lvl="3" indent="-501968" algn="l">
              <a:lnSpc>
                <a:spcPts val="4340"/>
              </a:lnSpc>
              <a:buFont typeface="Arial"/>
              <a:buChar char="￭"/>
            </a:pPr>
            <a:r>
              <a:rPr lang="en-US" sz="3100">
                <a:solidFill>
                  <a:srgbClr val="000000"/>
                </a:solidFill>
                <a:latin typeface="Canva Sans"/>
                <a:ea typeface="Canva Sans"/>
                <a:cs typeface="Canva Sans"/>
                <a:sym typeface="Canva Sans"/>
              </a:rPr>
              <a:t>Microphone</a:t>
            </a:r>
          </a:p>
          <a:p>
            <a:pPr marL="1338582" lvl="2" indent="-446194" algn="l">
              <a:lnSpc>
                <a:spcPts val="4340"/>
              </a:lnSpc>
              <a:buFont typeface="Arial"/>
              <a:buChar char="⚬"/>
            </a:pPr>
            <a:r>
              <a:rPr lang="en-US" sz="3100" b="1">
                <a:solidFill>
                  <a:srgbClr val="000000"/>
                </a:solidFill>
                <a:latin typeface="Canva Sans Bold"/>
                <a:ea typeface="Canva Sans Bold"/>
                <a:cs typeface="Canva Sans Bold"/>
                <a:sym typeface="Canva Sans Bold"/>
              </a:rPr>
              <a:t>Can be recorded:</a:t>
            </a:r>
          </a:p>
          <a:p>
            <a:pPr marL="2007873" lvl="3" indent="-501968" algn="l">
              <a:lnSpc>
                <a:spcPts val="4340"/>
              </a:lnSpc>
              <a:buFont typeface="Arial"/>
              <a:buChar char="￭"/>
            </a:pPr>
            <a:r>
              <a:rPr lang="en-US" sz="3100">
                <a:solidFill>
                  <a:srgbClr val="000000"/>
                </a:solidFill>
                <a:latin typeface="Canva Sans"/>
                <a:ea typeface="Canva Sans"/>
                <a:cs typeface="Canva Sans"/>
                <a:sym typeface="Canva Sans"/>
              </a:rPr>
              <a:t>At home</a:t>
            </a:r>
          </a:p>
          <a:p>
            <a:pPr marL="2007873" lvl="3" indent="-501968" algn="l">
              <a:lnSpc>
                <a:spcPts val="4340"/>
              </a:lnSpc>
              <a:buFont typeface="Arial"/>
              <a:buChar char="￭"/>
            </a:pPr>
            <a:r>
              <a:rPr lang="en-US" sz="3100">
                <a:solidFill>
                  <a:srgbClr val="000000"/>
                </a:solidFill>
                <a:latin typeface="Canva Sans"/>
                <a:ea typeface="Canva Sans"/>
                <a:cs typeface="Canva Sans"/>
                <a:sym typeface="Canva Sans"/>
              </a:rPr>
              <a:t>In clinics</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Voice Enables Remote &amp; Continuous Monitoring</a:t>
            </a:r>
          </a:p>
          <a:p>
            <a:pPr algn="l">
              <a:lnSpc>
                <a:spcPts val="4340"/>
              </a:lnSpc>
            </a:pPr>
            <a:endParaRPr lang="en-US" sz="3100" b="1">
              <a:solidFill>
                <a:srgbClr val="000000"/>
              </a:solidFill>
              <a:latin typeface="Canva Sans Bold"/>
              <a:ea typeface="Canva Sans Bold"/>
              <a:cs typeface="Canva Sans Bold"/>
              <a:sym typeface="Canva Sans Bold"/>
            </a:endParaRP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Works Very Well with Deep Learning</a:t>
            </a:r>
          </a:p>
          <a:p>
            <a:pPr algn="l">
              <a:lnSpc>
                <a:spcPts val="5459"/>
              </a:lnSpc>
            </a:pPr>
            <a:endParaRPr lang="en-US" sz="3100" b="1">
              <a:solidFill>
                <a:srgbClr val="000000"/>
              </a:solidFill>
              <a:latin typeface="Canva Sans Bold"/>
              <a:ea typeface="Canva Sans Bold"/>
              <a:cs typeface="Canva Sans Bold"/>
              <a:sym typeface="Canva Sans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19400" y="1340563"/>
            <a:ext cx="8891868" cy="8486310"/>
          </a:xfrm>
          <a:custGeom>
            <a:avLst/>
            <a:gdLst/>
            <a:ahLst/>
            <a:cxnLst/>
            <a:rect l="l" t="t" r="r" b="b"/>
            <a:pathLst>
              <a:path w="8891868" h="8486310">
                <a:moveTo>
                  <a:pt x="0" y="0"/>
                </a:moveTo>
                <a:lnTo>
                  <a:pt x="8891868" y="0"/>
                </a:lnTo>
                <a:lnTo>
                  <a:pt x="8891868" y="8486310"/>
                </a:lnTo>
                <a:lnTo>
                  <a:pt x="0" y="8486310"/>
                </a:lnTo>
                <a:lnTo>
                  <a:pt x="0" y="0"/>
                </a:lnTo>
                <a:close/>
              </a:path>
            </a:pathLst>
          </a:custGeom>
          <a:blipFill>
            <a:blip r:embed="rId2"/>
            <a:stretch>
              <a:fillRect l="-5947" t="-11482" r="-5625" b="-5421"/>
            </a:stretch>
          </a:blipFill>
        </p:spPr>
      </p:sp>
      <p:sp>
        <p:nvSpPr>
          <p:cNvPr id="3" name="TextBox 3"/>
          <p:cNvSpPr txBox="1"/>
          <p:nvPr/>
        </p:nvSpPr>
        <p:spPr>
          <a:xfrm>
            <a:off x="5715000" y="141605"/>
            <a:ext cx="5636915"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System Workflow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67401" y="151130"/>
            <a:ext cx="6149776" cy="738504"/>
          </a:xfrm>
          <a:prstGeom prst="rect">
            <a:avLst/>
          </a:prstGeom>
        </p:spPr>
        <p:txBody>
          <a:bodyPr wrap="square" lIns="0" tIns="0" rIns="0" bIns="0" rtlCol="0" anchor="t">
            <a:spAutoFit/>
          </a:bodyPr>
          <a:lstStyle/>
          <a:p>
            <a:pPr algn="ctr">
              <a:lnSpc>
                <a:spcPts val="6020"/>
              </a:lnSpc>
            </a:pPr>
            <a:r>
              <a:rPr lang="en-US" sz="4300" b="1" dirty="0">
                <a:solidFill>
                  <a:srgbClr val="000000"/>
                </a:solidFill>
                <a:latin typeface="Canva Sans Bold"/>
                <a:ea typeface="Canva Sans Bold"/>
                <a:cs typeface="Canva Sans Bold"/>
                <a:sym typeface="Canva Sans Bold"/>
              </a:rPr>
              <a:t>Voice to Spectrogram</a:t>
            </a:r>
          </a:p>
        </p:txBody>
      </p:sp>
      <p:sp>
        <p:nvSpPr>
          <p:cNvPr id="3" name="TextBox 3"/>
          <p:cNvSpPr txBox="1"/>
          <p:nvPr/>
        </p:nvSpPr>
        <p:spPr>
          <a:xfrm>
            <a:off x="352003" y="1312806"/>
            <a:ext cx="17583993" cy="8665210"/>
          </a:xfrm>
          <a:prstGeom prst="rect">
            <a:avLst/>
          </a:prstGeom>
        </p:spPr>
        <p:txBody>
          <a:bodyPr lIns="0" tIns="0" rIns="0" bIns="0" rtlCol="0" anchor="t">
            <a:spAutoFit/>
          </a:bodyPr>
          <a:lstStyle/>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Goal</a:t>
            </a:r>
            <a:r>
              <a:rPr lang="en-US" sz="3100" dirty="0">
                <a:solidFill>
                  <a:srgbClr val="000000"/>
                </a:solidFill>
                <a:latin typeface="Canva Sans"/>
                <a:ea typeface="Canva Sans"/>
                <a:cs typeface="Canva Sans"/>
                <a:sym typeface="Canva Sans"/>
              </a:rPr>
              <a:t>: Compute a dB-scaled spectrogram from an audio signal.</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Library</a:t>
            </a:r>
            <a:r>
              <a:rPr lang="en-US" sz="3100" dirty="0">
                <a:solidFill>
                  <a:srgbClr val="000000"/>
                </a:solidFill>
                <a:latin typeface="Canva Sans"/>
                <a:ea typeface="Canva Sans"/>
                <a:cs typeface="Canva Sans"/>
                <a:sym typeface="Canva Sans"/>
              </a:rPr>
              <a:t>: Relies on the </a:t>
            </a:r>
            <a:r>
              <a:rPr lang="en-US" sz="3100" dirty="0" err="1">
                <a:solidFill>
                  <a:srgbClr val="000000"/>
                </a:solidFill>
                <a:latin typeface="Canva Sans"/>
                <a:ea typeface="Canva Sans"/>
                <a:cs typeface="Canva Sans"/>
                <a:sym typeface="Canva Sans"/>
              </a:rPr>
              <a:t>librosa</a:t>
            </a:r>
            <a:r>
              <a:rPr lang="en-US" sz="3100" dirty="0">
                <a:solidFill>
                  <a:srgbClr val="000000"/>
                </a:solidFill>
                <a:latin typeface="Canva Sans"/>
                <a:ea typeface="Canva Sans"/>
                <a:cs typeface="Canva Sans"/>
                <a:sym typeface="Canva Sans"/>
              </a:rPr>
              <a:t> library for audio processing functions.</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Configuration</a:t>
            </a:r>
            <a:r>
              <a:rPr lang="en-US" sz="3100" dirty="0">
                <a:solidFill>
                  <a:srgbClr val="000000"/>
                </a:solidFill>
                <a:latin typeface="Canva Sans"/>
                <a:ea typeface="Canva Sans"/>
                <a:cs typeface="Canva Sans"/>
                <a:sym typeface="Canva Sans"/>
              </a:rPr>
              <a:t>: Uses specific parameters: 8000 Hz sampling rate, 32ms window, 50% overlap, and a 1024-point FFT.</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STFT</a:t>
            </a:r>
            <a:r>
              <a:rPr lang="en-US" sz="3100" dirty="0">
                <a:solidFill>
                  <a:srgbClr val="000000"/>
                </a:solidFill>
                <a:latin typeface="Canva Sans"/>
                <a:ea typeface="Canva Sans"/>
                <a:cs typeface="Canva Sans"/>
                <a:sym typeface="Canva Sans"/>
              </a:rPr>
              <a:t>: Performs the Short-Time Fourier Transform (STFT) with a Hann window to analyze time-frequency content.</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Magnitude</a:t>
            </a:r>
            <a:r>
              <a:rPr lang="en-US" sz="3100" dirty="0">
                <a:solidFill>
                  <a:srgbClr val="000000"/>
                </a:solidFill>
                <a:latin typeface="Canva Sans"/>
                <a:ea typeface="Canva Sans"/>
                <a:cs typeface="Canva Sans"/>
                <a:sym typeface="Canva Sans"/>
              </a:rPr>
              <a:t>: Converts the complex STFT output to the magnitude spectrogram.</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Scaling</a:t>
            </a:r>
            <a:r>
              <a:rPr lang="en-US" sz="3100" dirty="0">
                <a:solidFill>
                  <a:srgbClr val="000000"/>
                </a:solidFill>
                <a:latin typeface="Canva Sans"/>
                <a:ea typeface="Canva Sans"/>
                <a:cs typeface="Canva Sans"/>
                <a:sym typeface="Canva Sans"/>
              </a:rPr>
              <a:t>: The magnitude is normalized and then transformed into the decibel (dB) scale.</a:t>
            </a:r>
          </a:p>
          <a:p>
            <a:pPr algn="l">
              <a:lnSpc>
                <a:spcPts val="4340"/>
              </a:lnSpc>
            </a:pPr>
            <a:endParaRPr lang="en-US" sz="3100" dirty="0">
              <a:solidFill>
                <a:srgbClr val="000000"/>
              </a:solidFill>
              <a:latin typeface="Canva Sans"/>
              <a:ea typeface="Canva Sans"/>
              <a:cs typeface="Canva Sans"/>
              <a:sym typeface="Canva Sans"/>
            </a:endParaRPr>
          </a:p>
          <a:p>
            <a:pPr marL="669291" lvl="1" indent="-334646" algn="l">
              <a:lnSpc>
                <a:spcPts val="4340"/>
              </a:lnSpc>
              <a:buFont typeface="Arial"/>
              <a:buChar char="•"/>
            </a:pPr>
            <a:r>
              <a:rPr lang="en-US" sz="3100" b="1" dirty="0">
                <a:solidFill>
                  <a:srgbClr val="000000"/>
                </a:solidFill>
                <a:latin typeface="Canva Sans Bold"/>
                <a:ea typeface="Canva Sans Bold"/>
                <a:cs typeface="Canva Sans Bold"/>
                <a:sym typeface="Canva Sans Bold"/>
              </a:rPr>
              <a:t>Result</a:t>
            </a:r>
            <a:r>
              <a:rPr lang="en-US" sz="3100" dirty="0">
                <a:solidFill>
                  <a:srgbClr val="000000"/>
                </a:solidFill>
                <a:latin typeface="Canva Sans"/>
                <a:ea typeface="Canva Sans"/>
                <a:cs typeface="Canva Sans"/>
                <a:sym typeface="Canva Sans"/>
              </a:rPr>
              <a:t>: The function returns the dB-spectrogram matrix ready for analysis.</a:t>
            </a:r>
          </a:p>
          <a:p>
            <a:pPr algn="l">
              <a:lnSpc>
                <a:spcPts val="4340"/>
              </a:lnSpc>
            </a:pPr>
            <a:endParaRPr lang="en-US" sz="3100" dirty="0">
              <a:solidFill>
                <a:srgbClr val="000000"/>
              </a:solidFill>
              <a:latin typeface="Canva Sans"/>
              <a:ea typeface="Canva Sans"/>
              <a:cs typeface="Canva Sans"/>
              <a:sym typeface="Canv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5601" y="233680"/>
            <a:ext cx="11399788" cy="795020"/>
          </a:xfrm>
          <a:prstGeom prst="rect">
            <a:avLst/>
          </a:prstGeom>
        </p:spPr>
        <p:txBody>
          <a:bodyPr wrap="square" lIns="0" tIns="0" rIns="0" bIns="0" rtlCol="0" anchor="t">
            <a:spAutoFit/>
          </a:bodyPr>
          <a:lstStyle/>
          <a:p>
            <a:pPr algn="ctr">
              <a:lnSpc>
                <a:spcPts val="6580"/>
              </a:lnSpc>
            </a:pPr>
            <a:r>
              <a:rPr lang="en-US" sz="4700" b="1" dirty="0">
                <a:solidFill>
                  <a:srgbClr val="000000"/>
                </a:solidFill>
                <a:latin typeface="Canva Sans Bold"/>
                <a:ea typeface="Canva Sans Bold"/>
                <a:cs typeface="Canva Sans Bold"/>
                <a:sym typeface="Canva Sans Bold"/>
              </a:rPr>
              <a:t>Spectrogram to Image Conversion</a:t>
            </a:r>
          </a:p>
        </p:txBody>
      </p:sp>
      <p:sp>
        <p:nvSpPr>
          <p:cNvPr id="3" name="TextBox 3"/>
          <p:cNvSpPr txBox="1"/>
          <p:nvPr/>
        </p:nvSpPr>
        <p:spPr>
          <a:xfrm>
            <a:off x="713828" y="1621790"/>
            <a:ext cx="16860344" cy="8665210"/>
          </a:xfrm>
          <a:prstGeom prst="rect">
            <a:avLst/>
          </a:prstGeom>
        </p:spPr>
        <p:txBody>
          <a:bodyPr lIns="0" tIns="0" rIns="0" bIns="0" rtlCol="0" anchor="t">
            <a:spAutoFit/>
          </a:bodyPr>
          <a:lstStyle/>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Goal</a:t>
            </a:r>
            <a:r>
              <a:rPr lang="en-US" sz="3100">
                <a:solidFill>
                  <a:srgbClr val="000000"/>
                </a:solidFill>
                <a:latin typeface="Canva Sans"/>
                <a:ea typeface="Canva Sans"/>
                <a:cs typeface="Canva Sans"/>
                <a:sym typeface="Canva Sans"/>
              </a:rPr>
              <a:t>: Convert a 2D numerical spectrogram matrix (in dB) into standard image formats.</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Tools</a:t>
            </a:r>
            <a:r>
              <a:rPr lang="en-US" sz="3100">
                <a:solidFill>
                  <a:srgbClr val="000000"/>
                </a:solidFill>
                <a:latin typeface="Canva Sans"/>
                <a:ea typeface="Canva Sans"/>
                <a:cs typeface="Canva Sans"/>
                <a:sym typeface="Canva Sans"/>
              </a:rPr>
              <a:t>: Uses the Python Imaging Library (PIL) for image manipulation (resizing, color conversion).</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Input</a:t>
            </a:r>
            <a:r>
              <a:rPr lang="en-US" sz="3100">
                <a:solidFill>
                  <a:srgbClr val="000000"/>
                </a:solidFill>
                <a:latin typeface="Canva Sans"/>
                <a:ea typeface="Canva Sans"/>
                <a:cs typeface="Canva Sans"/>
                <a:sym typeface="Canva Sans"/>
              </a:rPr>
              <a:t>: Accepts the dB-scaled spectrogram (S_db) and a target image size (default 600 X 600).</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Normalization</a:t>
            </a:r>
            <a:r>
              <a:rPr lang="en-US" sz="3100">
                <a:solidFill>
                  <a:srgbClr val="000000"/>
                </a:solidFill>
                <a:latin typeface="Canva Sans"/>
                <a:ea typeface="Canva Sans"/>
                <a:cs typeface="Canva Sans"/>
                <a:sym typeface="Canva Sans"/>
              </a:rPr>
              <a:t>: The S_db matrix is linearly scaled from its minimum and maximum values to the 0-255 integer range (uint8).</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Grayscale Image</a:t>
            </a:r>
            <a:r>
              <a:rPr lang="en-US" sz="3100">
                <a:solidFill>
                  <a:srgbClr val="000000"/>
                </a:solidFill>
                <a:latin typeface="Canva Sans"/>
                <a:ea typeface="Canva Sans"/>
                <a:cs typeface="Canva Sans"/>
                <a:sym typeface="Canva Sans"/>
              </a:rPr>
              <a:t>: The normalized data is created as a PIL Grayscale image (mode="L").</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Resizing</a:t>
            </a:r>
            <a:r>
              <a:rPr lang="en-US" sz="3100">
                <a:solidFill>
                  <a:srgbClr val="000000"/>
                </a:solidFill>
                <a:latin typeface="Canva Sans"/>
                <a:ea typeface="Canva Sans"/>
                <a:cs typeface="Canva Sans"/>
                <a:sym typeface="Canva Sans"/>
              </a:rPr>
              <a:t>: The grayscale image is resized to the target dimensions using BICUBIC resampling for quality.</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RGB Conversion: </a:t>
            </a:r>
            <a:r>
              <a:rPr lang="en-US" sz="3100">
                <a:solidFill>
                  <a:srgbClr val="000000"/>
                </a:solidFill>
                <a:latin typeface="Canva Sans"/>
                <a:ea typeface="Canva Sans"/>
                <a:cs typeface="Canva Sans"/>
                <a:sym typeface="Canva Sans"/>
              </a:rPr>
              <a:t>A 3-channel </a:t>
            </a:r>
            <a:r>
              <a:rPr lang="en-US" sz="3100" b="1">
                <a:solidFill>
                  <a:srgbClr val="000000"/>
                </a:solidFill>
                <a:latin typeface="Canva Sans Bold"/>
                <a:ea typeface="Canva Sans Bold"/>
                <a:cs typeface="Canva Sans Bold"/>
                <a:sym typeface="Canva Sans Bold"/>
              </a:rPr>
              <a:t>RGB </a:t>
            </a:r>
            <a:r>
              <a:rPr lang="en-US" sz="3100">
                <a:solidFill>
                  <a:srgbClr val="000000"/>
                </a:solidFill>
                <a:latin typeface="Canva Sans"/>
                <a:ea typeface="Canva Sans"/>
                <a:cs typeface="Canva Sans"/>
                <a:sym typeface="Canva Sans"/>
              </a:rPr>
              <a:t>image is created by simply converting the grayscale image.</a:t>
            </a:r>
          </a:p>
          <a:p>
            <a:pPr marL="669291" lvl="1" indent="-334646" algn="l">
              <a:lnSpc>
                <a:spcPts val="4340"/>
              </a:lnSpc>
              <a:buFont typeface="Arial"/>
              <a:buChar char="•"/>
            </a:pPr>
            <a:r>
              <a:rPr lang="en-US" sz="3100" b="1">
                <a:solidFill>
                  <a:srgbClr val="000000"/>
                </a:solidFill>
                <a:latin typeface="Canva Sans Bold"/>
                <a:ea typeface="Canva Sans Bold"/>
                <a:cs typeface="Canva Sans Bold"/>
                <a:sym typeface="Canva Sans Bold"/>
              </a:rPr>
              <a:t>Output</a:t>
            </a:r>
            <a:r>
              <a:rPr lang="en-US" sz="3100">
                <a:solidFill>
                  <a:srgbClr val="000000"/>
                </a:solidFill>
                <a:latin typeface="Canva Sans"/>
                <a:ea typeface="Canva Sans"/>
                <a:cs typeface="Canva Sans"/>
                <a:sym typeface="Canva Sans"/>
              </a:rPr>
              <a:t>: Returns two NumPy arrays: the RGB image (H X W X 3) and the Grayscale image (H X W).</a:t>
            </a:r>
          </a:p>
          <a:p>
            <a:pPr algn="l">
              <a:lnSpc>
                <a:spcPts val="4340"/>
              </a:lnSpc>
            </a:pPr>
            <a:endParaRPr lang="en-US" sz="3100">
              <a:solidFill>
                <a:srgbClr val="000000"/>
              </a:solidFill>
              <a:latin typeface="Canva Sans"/>
              <a:ea typeface="Canva Sans"/>
              <a:cs typeface="Canva Sans"/>
              <a:sym typeface="Canv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15657" y="151130"/>
            <a:ext cx="8256687" cy="778510"/>
          </a:xfrm>
          <a:prstGeom prst="rect">
            <a:avLst/>
          </a:prstGeom>
        </p:spPr>
        <p:txBody>
          <a:bodyPr lIns="0" tIns="0" rIns="0" bIns="0" rtlCol="0" anchor="t">
            <a:spAutoFit/>
          </a:bodyPr>
          <a:lstStyle/>
          <a:p>
            <a:pPr algn="ctr">
              <a:lnSpc>
                <a:spcPts val="6440"/>
              </a:lnSpc>
            </a:pPr>
            <a:r>
              <a:rPr lang="en-US" sz="4600" b="1">
                <a:solidFill>
                  <a:srgbClr val="000000"/>
                </a:solidFill>
                <a:latin typeface="Canva Sans Bold"/>
                <a:ea typeface="Canva Sans Bold"/>
                <a:cs typeface="Canva Sans Bold"/>
                <a:sym typeface="Canva Sans Bold"/>
              </a:rPr>
              <a:t>InceptionV3 CNN – Overview</a:t>
            </a:r>
          </a:p>
        </p:txBody>
      </p:sp>
      <p:sp>
        <p:nvSpPr>
          <p:cNvPr id="3" name="TextBox 3"/>
          <p:cNvSpPr txBox="1"/>
          <p:nvPr/>
        </p:nvSpPr>
        <p:spPr>
          <a:xfrm>
            <a:off x="1148804" y="1682026"/>
            <a:ext cx="15990393" cy="83813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InceptionV3 is a</a:t>
            </a:r>
            <a:r>
              <a:rPr lang="en-US" sz="3399" b="1">
                <a:solidFill>
                  <a:srgbClr val="000000"/>
                </a:solidFill>
                <a:latin typeface="Canva Sans Bold"/>
                <a:ea typeface="Canva Sans Bold"/>
                <a:cs typeface="Canva Sans Bold"/>
                <a:sym typeface="Canva Sans Bold"/>
              </a:rPr>
              <a:t> deep convolutional neural network</a:t>
            </a:r>
            <a:r>
              <a:rPr lang="en-US" sz="3399">
                <a:solidFill>
                  <a:srgbClr val="000000"/>
                </a:solidFill>
                <a:latin typeface="Canva Sans"/>
                <a:ea typeface="Canva Sans"/>
                <a:cs typeface="Canva Sans"/>
                <a:sym typeface="Canva Sans"/>
              </a:rPr>
              <a:t> developed by Google for high-accuracy image classification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Uses </a:t>
            </a:r>
            <a:r>
              <a:rPr lang="en-US" sz="3399" b="1">
                <a:solidFill>
                  <a:srgbClr val="000000"/>
                </a:solidFill>
                <a:latin typeface="Canva Sans Bold"/>
                <a:ea typeface="Canva Sans Bold"/>
                <a:cs typeface="Canva Sans Bold"/>
                <a:sym typeface="Canva Sans Bold"/>
              </a:rPr>
              <a:t>Inception modules </a:t>
            </a:r>
            <a:r>
              <a:rPr lang="en-US" sz="3399">
                <a:solidFill>
                  <a:srgbClr val="000000"/>
                </a:solidFill>
                <a:latin typeface="Canva Sans"/>
                <a:ea typeface="Canva Sans"/>
                <a:cs typeface="Canva Sans"/>
                <a:sym typeface="Canva Sans"/>
              </a:rPr>
              <a:t>with parallel filters (1×1, 3×3, 5×5) to capture </a:t>
            </a:r>
            <a:r>
              <a:rPr lang="en-US" sz="3399" b="1">
                <a:solidFill>
                  <a:srgbClr val="000000"/>
                </a:solidFill>
                <a:latin typeface="Canva Sans Bold"/>
                <a:ea typeface="Canva Sans Bold"/>
                <a:cs typeface="Canva Sans Bold"/>
                <a:sym typeface="Canva Sans Bold"/>
              </a:rPr>
              <a:t>multi-scale features</a:t>
            </a:r>
          </a:p>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1×1 convolutions</a:t>
            </a:r>
            <a:r>
              <a:rPr lang="en-US" sz="3399">
                <a:solidFill>
                  <a:srgbClr val="000000"/>
                </a:solidFill>
                <a:latin typeface="Canva Sans"/>
                <a:ea typeface="Canva Sans"/>
                <a:cs typeface="Canva Sans"/>
                <a:sym typeface="Canva Sans"/>
              </a:rPr>
              <a:t> reduce dimensionality and computational cost</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Pretrained on </a:t>
            </a:r>
            <a:r>
              <a:rPr lang="en-US" sz="3399" b="1">
                <a:solidFill>
                  <a:srgbClr val="000000"/>
                </a:solidFill>
                <a:latin typeface="Canva Sans Bold"/>
                <a:ea typeface="Canva Sans Bold"/>
                <a:cs typeface="Canva Sans Bold"/>
                <a:sym typeface="Canva Sans Bold"/>
              </a:rPr>
              <a:t>ImageNet</a:t>
            </a:r>
            <a:r>
              <a:rPr lang="en-US" sz="3399">
                <a:solidFill>
                  <a:srgbClr val="000000"/>
                </a:solidFill>
                <a:latin typeface="Canva Sans"/>
                <a:ea typeface="Canva Sans"/>
                <a:cs typeface="Canva Sans"/>
                <a:sym typeface="Canva Sans"/>
              </a:rPr>
              <a:t>, enabling effective </a:t>
            </a:r>
            <a:r>
              <a:rPr lang="en-US" sz="3399" b="1">
                <a:solidFill>
                  <a:srgbClr val="000000"/>
                </a:solidFill>
                <a:latin typeface="Canva Sans Bold"/>
                <a:ea typeface="Canva Sans Bold"/>
                <a:cs typeface="Canva Sans Bold"/>
                <a:sym typeface="Canva Sans Bold"/>
              </a:rPr>
              <a:t>transfer learning</a:t>
            </a:r>
            <a:r>
              <a:rPr lang="en-US" sz="3399">
                <a:solidFill>
                  <a:srgbClr val="000000"/>
                </a:solidFill>
                <a:latin typeface="Canva Sans"/>
                <a:ea typeface="Canva Sans"/>
                <a:cs typeface="Canva Sans"/>
                <a:sym typeface="Canva Sans"/>
              </a:rPr>
              <a:t> for small datasets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Produces </a:t>
            </a:r>
            <a:r>
              <a:rPr lang="en-US" sz="3399" b="1">
                <a:solidFill>
                  <a:srgbClr val="000000"/>
                </a:solidFill>
                <a:latin typeface="Canva Sans Bold"/>
                <a:ea typeface="Canva Sans Bold"/>
                <a:cs typeface="Canva Sans Bold"/>
                <a:sym typeface="Canva Sans Bold"/>
              </a:rPr>
              <a:t>rich spatial feature maps,</a:t>
            </a:r>
            <a:r>
              <a:rPr lang="en-US" sz="3399">
                <a:solidFill>
                  <a:srgbClr val="000000"/>
                </a:solidFill>
                <a:latin typeface="Canva Sans"/>
                <a:ea typeface="Canva Sans"/>
                <a:cs typeface="Canva Sans"/>
                <a:sym typeface="Canva Sans"/>
              </a:rPr>
              <a:t> suitable for medical image analysis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Efficient architecture with </a:t>
            </a:r>
            <a:r>
              <a:rPr lang="en-US" sz="3399" b="1">
                <a:solidFill>
                  <a:srgbClr val="000000"/>
                </a:solidFill>
                <a:latin typeface="Canva Sans Bold"/>
                <a:ea typeface="Canva Sans Bold"/>
                <a:cs typeface="Canva Sans Bold"/>
                <a:sym typeface="Canva Sans Bold"/>
              </a:rPr>
              <a:t>batch normalization</a:t>
            </a:r>
            <a:r>
              <a:rPr lang="en-US" sz="3399">
                <a:solidFill>
                  <a:srgbClr val="000000"/>
                </a:solidFill>
                <a:latin typeface="Canva Sans"/>
                <a:ea typeface="Canva Sans"/>
                <a:cs typeface="Canva Sans"/>
                <a:sym typeface="Canva Sans"/>
              </a:rPr>
              <a:t> for faster and stable training</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Well-suited for </a:t>
            </a:r>
            <a:r>
              <a:rPr lang="en-US" sz="3399" b="1">
                <a:solidFill>
                  <a:srgbClr val="000000"/>
                </a:solidFill>
                <a:latin typeface="Canva Sans Bold"/>
                <a:ea typeface="Canva Sans Bold"/>
                <a:cs typeface="Canva Sans Bold"/>
                <a:sym typeface="Canva Sans Bold"/>
              </a:rPr>
              <a:t>RGB spectrogram images</a:t>
            </a:r>
            <a:r>
              <a:rPr lang="en-US" sz="3399">
                <a:solidFill>
                  <a:srgbClr val="000000"/>
                </a:solidFill>
                <a:latin typeface="Canva Sans"/>
                <a:ea typeface="Canva Sans"/>
                <a:cs typeface="Canva Sans"/>
                <a:sym typeface="Canva Sans"/>
              </a:rPr>
              <a:t> derived from voice signals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Supports </a:t>
            </a:r>
            <a:r>
              <a:rPr lang="en-US" sz="3399" b="1">
                <a:solidFill>
                  <a:srgbClr val="000000"/>
                </a:solidFill>
                <a:latin typeface="Canva Sans Bold"/>
                <a:ea typeface="Canva Sans Bold"/>
                <a:cs typeface="Canva Sans Bold"/>
                <a:sym typeface="Canva Sans Bold"/>
              </a:rPr>
              <a:t>Grad-CAM explainability</a:t>
            </a:r>
            <a:r>
              <a:rPr lang="en-US" sz="3399">
                <a:solidFill>
                  <a:srgbClr val="000000"/>
                </a:solidFill>
                <a:latin typeface="Canva Sans"/>
                <a:ea typeface="Canva Sans"/>
                <a:cs typeface="Canva Sans"/>
                <a:sym typeface="Canva Sans"/>
              </a:rPr>
              <a:t> by preserving spatial information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Used for </a:t>
            </a:r>
            <a:r>
              <a:rPr lang="en-US" sz="3399" b="1">
                <a:solidFill>
                  <a:srgbClr val="000000"/>
                </a:solidFill>
                <a:latin typeface="Canva Sans Bold"/>
                <a:ea typeface="Canva Sans Bold"/>
                <a:cs typeface="Canva Sans Bold"/>
                <a:sym typeface="Canva Sans Bold"/>
              </a:rPr>
              <a:t>binary classification (HC vs PD)</a:t>
            </a:r>
            <a:r>
              <a:rPr lang="en-US" sz="3399">
                <a:solidFill>
                  <a:srgbClr val="000000"/>
                </a:solidFill>
                <a:latin typeface="Canva Sans"/>
                <a:ea typeface="Canva Sans"/>
                <a:cs typeface="Canva Sans"/>
                <a:sym typeface="Canva Sans"/>
              </a:rPr>
              <a:t> with custom dense layers</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2400" y="339726"/>
            <a:ext cx="8979942" cy="688974"/>
          </a:xfrm>
          <a:prstGeom prst="rect">
            <a:avLst/>
          </a:prstGeom>
        </p:spPr>
        <p:txBody>
          <a:bodyPr wrap="square" lIns="0" tIns="0" rIns="0" bIns="0" rtlCol="0" anchor="t">
            <a:spAutoFit/>
          </a:bodyPr>
          <a:lstStyle/>
          <a:p>
            <a:pPr algn="ctr">
              <a:lnSpc>
                <a:spcPts val="5600"/>
              </a:lnSpc>
            </a:pPr>
            <a:r>
              <a:rPr lang="en-US" sz="4000" b="1" dirty="0">
                <a:solidFill>
                  <a:srgbClr val="000000"/>
                </a:solidFill>
                <a:latin typeface="Canva Sans Bold"/>
                <a:ea typeface="Canva Sans Bold"/>
                <a:cs typeface="Canva Sans Bold"/>
                <a:sym typeface="Canva Sans Bold"/>
              </a:rPr>
              <a:t>Freeze &amp; Unfreeze InceptionV3</a:t>
            </a:r>
          </a:p>
        </p:txBody>
      </p:sp>
      <p:sp>
        <p:nvSpPr>
          <p:cNvPr id="3" name="TextBox 3"/>
          <p:cNvSpPr txBox="1"/>
          <p:nvPr/>
        </p:nvSpPr>
        <p:spPr>
          <a:xfrm>
            <a:off x="1028700" y="1694607"/>
            <a:ext cx="7596684" cy="79819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Freezing (Feature Extraction)</a:t>
            </a:r>
          </a:p>
          <a:p>
            <a:pPr algn="l">
              <a:lnSpc>
                <a:spcPts val="4200"/>
              </a:lnSpc>
            </a:pPr>
            <a:endParaRPr lang="en-US" sz="3000" b="1">
              <a:solidFill>
                <a:srgbClr val="000000"/>
              </a:solidFill>
              <a:latin typeface="Canva Sans Bold"/>
              <a:ea typeface="Canva Sans Bold"/>
              <a:cs typeface="Canva Sans Bold"/>
              <a:sym typeface="Canva Sans Bold"/>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Pretrained InceptionV3 weights are kept fixed</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Learns generic visual features (edges, textures)</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Prevents overfitting on small medical datasets</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Only custom dense layers are trained</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Enables fast and stable training</a:t>
            </a:r>
          </a:p>
          <a:p>
            <a:pPr algn="l">
              <a:lnSpc>
                <a:spcPts val="4200"/>
              </a:lnSpc>
            </a:pPr>
            <a:endParaRPr lang="en-US" sz="3000">
              <a:solidFill>
                <a:srgbClr val="000000"/>
              </a:solidFill>
              <a:latin typeface="Canva Sans"/>
              <a:ea typeface="Canva Sans"/>
              <a:cs typeface="Canva Sans"/>
              <a:sym typeface="Canva Sans"/>
            </a:endParaRPr>
          </a:p>
        </p:txBody>
      </p:sp>
      <p:sp>
        <p:nvSpPr>
          <p:cNvPr id="4" name="TextBox 4"/>
          <p:cNvSpPr txBox="1"/>
          <p:nvPr/>
        </p:nvSpPr>
        <p:spPr>
          <a:xfrm>
            <a:off x="9618613" y="1694607"/>
            <a:ext cx="8669387" cy="74485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Unfreezing (Fine-Tuning)</a:t>
            </a:r>
          </a:p>
          <a:p>
            <a:pPr algn="l">
              <a:lnSpc>
                <a:spcPts val="4200"/>
              </a:lnSpc>
            </a:pPr>
            <a:endParaRPr lang="en-US" sz="3000" b="1">
              <a:solidFill>
                <a:srgbClr val="000000"/>
              </a:solidFill>
              <a:latin typeface="Canva Sans Bold"/>
              <a:ea typeface="Canva Sans Bold"/>
              <a:cs typeface="Canva Sans Bold"/>
              <a:sym typeface="Canva Sans Bold"/>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Selected top layers are made trainable</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Adapts features to Parkinson’s voice spectrograms</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Helps learn disease-specific patterns</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Uses very low learning rate to avoid distortion</a:t>
            </a:r>
          </a:p>
          <a:p>
            <a:pPr algn="l">
              <a:lnSpc>
                <a:spcPts val="4200"/>
              </a:lnSpc>
            </a:pPr>
            <a:endParaRPr lang="en-US" sz="3000">
              <a:solidFill>
                <a:srgbClr val="000000"/>
              </a:solidFill>
              <a:latin typeface="Canva Sans"/>
              <a:ea typeface="Canva Sans"/>
              <a:cs typeface="Canva Sans"/>
              <a:sym typeface="Canva Sans"/>
            </a:endParaRP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Improves final model accuracy</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029819" y="419100"/>
            <a:ext cx="10228361" cy="150560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Literature Survey</a:t>
            </a:r>
          </a:p>
        </p:txBody>
      </p:sp>
      <p:graphicFrame>
        <p:nvGraphicFramePr>
          <p:cNvPr id="17" name="Table 16">
            <a:extLst>
              <a:ext uri="{FF2B5EF4-FFF2-40B4-BE49-F238E27FC236}">
                <a16:creationId xmlns:a16="http://schemas.microsoft.com/office/drawing/2014/main" id="{4B5390C7-2060-C35A-E869-1B771A6D2EA3}"/>
              </a:ext>
            </a:extLst>
          </p:cNvPr>
          <p:cNvGraphicFramePr>
            <a:graphicFrameLocks noGrp="1"/>
          </p:cNvGraphicFramePr>
          <p:nvPr>
            <p:extLst>
              <p:ext uri="{D42A27DB-BD31-4B8C-83A1-F6EECF244321}">
                <p14:modId xmlns:p14="http://schemas.microsoft.com/office/powerpoint/2010/main" val="4150142416"/>
              </p:ext>
            </p:extLst>
          </p:nvPr>
        </p:nvGraphicFramePr>
        <p:xfrm>
          <a:off x="1295400" y="2171700"/>
          <a:ext cx="16154400" cy="7758857"/>
        </p:xfrm>
        <a:graphic>
          <a:graphicData uri="http://schemas.openxmlformats.org/drawingml/2006/table">
            <a:tbl>
              <a:tblPr firstRow="1" bandRow="1">
                <a:tableStyleId>{912C8C85-51F0-491E-9774-3900AFEF0FD7}</a:tableStyleId>
              </a:tblPr>
              <a:tblGrid>
                <a:gridCol w="609600">
                  <a:extLst>
                    <a:ext uri="{9D8B030D-6E8A-4147-A177-3AD203B41FA5}">
                      <a16:colId xmlns:a16="http://schemas.microsoft.com/office/drawing/2014/main" val="3963675490"/>
                    </a:ext>
                  </a:extLst>
                </a:gridCol>
                <a:gridCol w="1981200">
                  <a:extLst>
                    <a:ext uri="{9D8B030D-6E8A-4147-A177-3AD203B41FA5}">
                      <a16:colId xmlns:a16="http://schemas.microsoft.com/office/drawing/2014/main" val="4174670088"/>
                    </a:ext>
                  </a:extLst>
                </a:gridCol>
                <a:gridCol w="1524000">
                  <a:extLst>
                    <a:ext uri="{9D8B030D-6E8A-4147-A177-3AD203B41FA5}">
                      <a16:colId xmlns:a16="http://schemas.microsoft.com/office/drawing/2014/main" val="3513513244"/>
                    </a:ext>
                  </a:extLst>
                </a:gridCol>
                <a:gridCol w="762000">
                  <a:extLst>
                    <a:ext uri="{9D8B030D-6E8A-4147-A177-3AD203B41FA5}">
                      <a16:colId xmlns:a16="http://schemas.microsoft.com/office/drawing/2014/main" val="1451514722"/>
                    </a:ext>
                  </a:extLst>
                </a:gridCol>
                <a:gridCol w="1828800">
                  <a:extLst>
                    <a:ext uri="{9D8B030D-6E8A-4147-A177-3AD203B41FA5}">
                      <a16:colId xmlns:a16="http://schemas.microsoft.com/office/drawing/2014/main" val="1109311808"/>
                    </a:ext>
                  </a:extLst>
                </a:gridCol>
                <a:gridCol w="2057400">
                  <a:extLst>
                    <a:ext uri="{9D8B030D-6E8A-4147-A177-3AD203B41FA5}">
                      <a16:colId xmlns:a16="http://schemas.microsoft.com/office/drawing/2014/main" val="2487848546"/>
                    </a:ext>
                  </a:extLst>
                </a:gridCol>
                <a:gridCol w="5410200">
                  <a:extLst>
                    <a:ext uri="{9D8B030D-6E8A-4147-A177-3AD203B41FA5}">
                      <a16:colId xmlns:a16="http://schemas.microsoft.com/office/drawing/2014/main" val="1662588383"/>
                    </a:ext>
                  </a:extLst>
                </a:gridCol>
                <a:gridCol w="1981200">
                  <a:extLst>
                    <a:ext uri="{9D8B030D-6E8A-4147-A177-3AD203B41FA5}">
                      <a16:colId xmlns:a16="http://schemas.microsoft.com/office/drawing/2014/main" val="528420555"/>
                    </a:ext>
                  </a:extLst>
                </a:gridCol>
              </a:tblGrid>
              <a:tr h="117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Sl</a:t>
                      </a:r>
                      <a:r>
                        <a:rPr lang="en-US" dirty="0"/>
                        <a:t> No</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Page Title</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Name of Journal</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Year</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Dataset Source</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Method Used</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Outcome</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Gap</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0853875"/>
                  </a:ext>
                </a:extLst>
              </a:tr>
              <a:tr h="2025223">
                <a:tc>
                  <a:txBody>
                    <a:bodyPr/>
                    <a:lstStyle/>
                    <a:p>
                      <a:pPr algn="ctr"/>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effectLst/>
                        </a:rPr>
                        <a:t>Deep Learning Models for Predicting Cognitive Impairment in Parkinson's Disease Detection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b="0" dirty="0">
                          <a:effectLst/>
                        </a:rPr>
                        <a:t>ResearchGate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0" dirty="0">
                          <a:effectLst/>
                        </a:rPr>
                        <a:t>UCI Machine Learning Repository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effectLst/>
                        </a:rPr>
                        <a:t>CNN , Genetic Algo and </a:t>
                      </a:r>
                      <a:r>
                        <a:rPr lang="en-US" b="0" dirty="0" err="1">
                          <a:effectLst/>
                        </a:rPr>
                        <a:t>ReliefF</a:t>
                      </a:r>
                      <a:r>
                        <a:rPr lang="en-US" b="0" dirty="0">
                          <a:effectLst/>
                        </a:rPr>
                        <a:t> Algo for Feature Selection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The outcomes show that the proposed strategy is successful in differentiating between people in good health and those with Parkinson's disease with accuracy of 93.29% is obtained in the absence of feature selection, and increases to 97.62% with the use of genetic algorithms for feature</a:t>
                      </a:r>
                      <a:endParaRPr lang="en-US" sz="1800" kern="1200" dirty="0">
                        <a:solidFill>
                          <a:schemeClr val="dk1"/>
                        </a:solidFill>
                        <a:effectLst/>
                      </a:endParaRPr>
                    </a:p>
                    <a:p>
                      <a:r>
                        <a:rPr lang="en-US" sz="1800" b="0" kern="1200" dirty="0">
                          <a:solidFill>
                            <a:schemeClr val="dk1"/>
                          </a:solidFill>
                          <a:effectLst/>
                        </a:rPr>
                        <a:t>selection</a:t>
                      </a:r>
                      <a:endParaRPr lang="en-US" sz="1800" kern="1200" dirty="0">
                        <a:solidFill>
                          <a:schemeClr val="dk1"/>
                        </a:solidFill>
                        <a:effectLst/>
                      </a:endParaRP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should investigate the use of hybrid models that combine Self</a:t>
                      </a:r>
                      <a:endParaRPr lang="en-US" sz="1800" kern="1200" dirty="0">
                        <a:solidFill>
                          <a:schemeClr val="dk1"/>
                        </a:solidFill>
                        <a:effectLst/>
                      </a:endParaRPr>
                    </a:p>
                    <a:p>
                      <a:r>
                        <a:rPr lang="en-US" sz="1800" b="0" kern="1200" dirty="0">
                          <a:solidFill>
                            <a:schemeClr val="dk1"/>
                          </a:solidFill>
                          <a:effectLst/>
                        </a:rPr>
                        <a:t>Attention CNN and Transformer.</a:t>
                      </a:r>
                      <a:endParaRPr lang="en-US" sz="1800" kern="1200" dirty="0">
                        <a:solidFill>
                          <a:schemeClr val="dk1"/>
                        </a:solidFill>
                        <a:effectLst/>
                      </a:endParaRP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971305"/>
                  </a:ext>
                </a:extLst>
              </a:tr>
              <a:tr h="1796623">
                <a:tc>
                  <a:txBody>
                    <a:bodyPr/>
                    <a:lstStyle/>
                    <a:p>
                      <a:pPr algn="ctr"/>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A machine learning method to process voice samples for identification of Parkinson’s disease</a:t>
                      </a:r>
                      <a:endParaRPr lang="en-US" sz="1800" kern="1200" dirty="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scientific reports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2023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hlinkClick r:id="rId2"/>
                        </a:rPr>
                        <a:t>https://doi.org/10.6084/m9.figshare.23849127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err="1">
                          <a:solidFill>
                            <a:schemeClr val="dk1"/>
                          </a:solidFill>
                          <a:effectLst/>
                        </a:rPr>
                        <a:t>Incception</a:t>
                      </a:r>
                      <a:r>
                        <a:rPr lang="en-US" sz="1800" b="0" kern="1200" dirty="0">
                          <a:solidFill>
                            <a:schemeClr val="dk1"/>
                          </a:solidFill>
                          <a:effectLst/>
                        </a:rPr>
                        <a:t> v3(CNN), Random forest, Logistic Regression,</a:t>
                      </a:r>
                      <a:endParaRPr lang="en-US" sz="1800" kern="1200" dirty="0">
                        <a:solidFill>
                          <a:schemeClr val="dk1"/>
                        </a:solidFill>
                        <a:effectLst/>
                      </a:endParaRPr>
                    </a:p>
                    <a:p>
                      <a:r>
                        <a:rPr lang="en-US" sz="1800" b="0" kern="1200" dirty="0">
                          <a:solidFill>
                            <a:schemeClr val="dk1"/>
                          </a:solidFill>
                          <a:effectLst/>
                        </a:rPr>
                        <a:t>LPC, LAR, MFCC, CEP for spectral features</a:t>
                      </a:r>
                      <a:endParaRPr lang="en-US" sz="1800" kern="1200" dirty="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The study showed that voice recordings collected over regular phone calls ca be used to detect disease, This proves low cost, remote voice analysis, in early and </a:t>
                      </a:r>
                      <a:r>
                        <a:rPr lang="en-US" sz="1800" b="0" kern="1200" dirty="0" err="1">
                          <a:solidFill>
                            <a:schemeClr val="dk1"/>
                          </a:solidFill>
                          <a:effectLst/>
                        </a:rPr>
                        <a:t>realiable</a:t>
                      </a:r>
                      <a:r>
                        <a:rPr lang="en-US" sz="1800" b="0" kern="1200" dirty="0">
                          <a:solidFill>
                            <a:schemeClr val="dk1"/>
                          </a:solidFill>
                          <a:effectLst/>
                        </a:rPr>
                        <a:t> detection of disease.</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Implementation on handwritten data and </a:t>
                      </a:r>
                      <a:r>
                        <a:rPr lang="en-US" b="0" dirty="0" err="1">
                          <a:effectLst/>
                        </a:rPr>
                        <a:t>and</a:t>
                      </a:r>
                      <a:r>
                        <a:rPr lang="en-US" b="0" dirty="0">
                          <a:effectLst/>
                        </a:rPr>
                        <a:t> no Explainable AI usages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799305"/>
                  </a:ext>
                </a:extLst>
              </a:tr>
              <a:tr h="1743178">
                <a:tc>
                  <a:txBody>
                    <a:bodyPr/>
                    <a:lstStyle/>
                    <a:p>
                      <a:pPr algn="ctr"/>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EXPLAINABLE ARTIFICIAL INTELLIGENCE TO DIAGNOSE EARLY</a:t>
                      </a:r>
                      <a:endParaRPr lang="en-US" sz="1800" kern="1200" dirty="0">
                        <a:solidFill>
                          <a:schemeClr val="dk1"/>
                        </a:solidFill>
                        <a:effectLst/>
                      </a:endParaRPr>
                    </a:p>
                    <a:p>
                      <a:r>
                        <a:rPr lang="en-US" sz="1800" b="0" kern="1200" dirty="0">
                          <a:solidFill>
                            <a:schemeClr val="dk1"/>
                          </a:solidFill>
                          <a:effectLst/>
                        </a:rPr>
                        <a:t>PARKINSON’S DISEASE VIA VOICE ANALYSIS</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scientific reports</a:t>
                      </a:r>
                      <a:endParaRPr lang="en-IN" sz="1800" kern="1200" dirty="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2024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hlinkClick r:id="rId2"/>
                        </a:rPr>
                        <a:t>https://doi.org/10.6084/m9.figshare.23849127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MLP, CNN, RNN, MKL, STFT, SHAP, Random Forest,</a:t>
                      </a:r>
                      <a:endParaRPr lang="en-IN" sz="1800" kern="1200" dirty="0">
                        <a:solidFill>
                          <a:schemeClr val="dk1"/>
                        </a:solidFill>
                        <a:effectLst/>
                      </a:endParaRPr>
                    </a:p>
                    <a:p>
                      <a:r>
                        <a:rPr lang="en-IN" sz="1800" b="0" kern="1200" dirty="0">
                          <a:solidFill>
                            <a:schemeClr val="dk1"/>
                          </a:solidFill>
                          <a:effectLst/>
                        </a:rPr>
                        <a:t>K-fold cross validation</a:t>
                      </a:r>
                      <a:endParaRPr lang="en-IN" sz="1800" kern="1200" dirty="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b="0" kern="1200" dirty="0">
                          <a:solidFill>
                            <a:schemeClr val="dk1"/>
                          </a:solidFill>
                          <a:effectLst/>
                        </a:rPr>
                        <a:t>champion model yielded the following results: diagnostic accuracy of 91.11%, recall of 92.50%, precision of 89.84%, an F1 score of 0.9113, and an area under curve (AUC) of 0.9125. Furthermore, the use of (SHAP) detailed insight into the model’s decision-making process, highlighting the most influential features contributing to a PD diagnosis</a:t>
                      </a:r>
                      <a:endParaRPr lang="en-US" sz="1800" kern="1200" dirty="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Research Work With Grad CAM and also No Usage of Explainable AI on Handwritten Data,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091680"/>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0127" y="398768"/>
            <a:ext cx="17827873" cy="1455419"/>
          </a:xfrm>
          <a:prstGeom prst="rect">
            <a:avLst/>
          </a:prstGeom>
        </p:spPr>
        <p:txBody>
          <a:bodyPr lIns="0" tIns="0" rIns="0" bIns="0" rtlCol="0" anchor="t">
            <a:spAutoFit/>
          </a:bodyPr>
          <a:lstStyle/>
          <a:p>
            <a:pPr algn="l">
              <a:lnSpc>
                <a:spcPts val="5880"/>
              </a:lnSpc>
            </a:pPr>
            <a:r>
              <a:rPr lang="en-US" sz="4200" b="1">
                <a:solidFill>
                  <a:srgbClr val="000000"/>
                </a:solidFill>
                <a:latin typeface="Canva Sans Bold"/>
                <a:ea typeface="Canva Sans Bold"/>
                <a:cs typeface="Canva Sans Bold"/>
                <a:sym typeface="Canva Sans Bold"/>
              </a:rPr>
              <a:t>why we have used freezing in InceptionV3 for Parkinson’s Disease (PD) detection ? </a:t>
            </a:r>
          </a:p>
        </p:txBody>
      </p:sp>
      <p:sp>
        <p:nvSpPr>
          <p:cNvPr id="3" name="TextBox 3"/>
          <p:cNvSpPr txBox="1"/>
          <p:nvPr/>
        </p:nvSpPr>
        <p:spPr>
          <a:xfrm>
            <a:off x="230064" y="2073910"/>
            <a:ext cx="18057936" cy="84061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Parkinson’s voice datasets (HC: 41 and PD : 40) are </a:t>
            </a:r>
            <a:r>
              <a:rPr lang="en-US" sz="2800" b="1">
                <a:solidFill>
                  <a:srgbClr val="000000"/>
                </a:solidFill>
                <a:latin typeface="Canva Sans Bold"/>
                <a:ea typeface="Canva Sans Bold"/>
                <a:cs typeface="Canva Sans Bold"/>
                <a:sym typeface="Canva Sans Bold"/>
              </a:rPr>
              <a:t>small</a:t>
            </a:r>
            <a:r>
              <a:rPr lang="en-US" sz="2800">
                <a:solidFill>
                  <a:srgbClr val="000000"/>
                </a:solidFill>
                <a:latin typeface="Canva Sans"/>
                <a:ea typeface="Canva Sans"/>
                <a:cs typeface="Canva Sans"/>
                <a:sym typeface="Canva Sans"/>
              </a:rPr>
              <a:t>, and training the full InceptionV3 would cause </a:t>
            </a:r>
            <a:r>
              <a:rPr lang="en-US" sz="2800" b="1">
                <a:solidFill>
                  <a:srgbClr val="000000"/>
                </a:solidFill>
                <a:latin typeface="Canva Sans Bold"/>
                <a:ea typeface="Canva Sans Bold"/>
                <a:cs typeface="Canva Sans Bold"/>
                <a:sym typeface="Canva Sans Bold"/>
              </a:rPr>
              <a:t>overfitting</a:t>
            </a:r>
          </a:p>
          <a:p>
            <a:pPr algn="l">
              <a:lnSpc>
                <a:spcPts val="3920"/>
              </a:lnSpc>
            </a:pPr>
            <a:endParaRPr lang="en-US" sz="2800" b="1">
              <a:solidFill>
                <a:srgbClr val="000000"/>
              </a:solidFill>
              <a:latin typeface="Canva Sans Bold"/>
              <a:ea typeface="Canva Sans Bold"/>
              <a:cs typeface="Canva Sans Bold"/>
              <a:sym typeface="Canva Sans Bold"/>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Pretrained InceptionV3 already learns </a:t>
            </a:r>
            <a:r>
              <a:rPr lang="en-US" sz="2800" b="1">
                <a:solidFill>
                  <a:srgbClr val="000000"/>
                </a:solidFill>
                <a:latin typeface="Canva Sans Bold"/>
                <a:ea typeface="Canva Sans Bold"/>
                <a:cs typeface="Canva Sans Bold"/>
                <a:sym typeface="Canva Sans Bold"/>
              </a:rPr>
              <a:t>robust visual features</a:t>
            </a:r>
            <a:r>
              <a:rPr lang="en-US" sz="2800">
                <a:solidFill>
                  <a:srgbClr val="000000"/>
                </a:solidFill>
                <a:latin typeface="Canva Sans"/>
                <a:ea typeface="Canva Sans"/>
                <a:cs typeface="Canva Sans"/>
                <a:sym typeface="Canva Sans"/>
              </a:rPr>
              <a:t> (edges, textures) from ImageNet</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Voice spectrograms contain </a:t>
            </a:r>
            <a:r>
              <a:rPr lang="en-US" sz="2800" b="1">
                <a:solidFill>
                  <a:srgbClr val="000000"/>
                </a:solidFill>
                <a:latin typeface="Canva Sans Bold"/>
                <a:ea typeface="Canva Sans Bold"/>
                <a:cs typeface="Canva Sans Bold"/>
                <a:sym typeface="Canva Sans Bold"/>
              </a:rPr>
              <a:t>similar visual patterns</a:t>
            </a:r>
            <a:r>
              <a:rPr lang="en-US" sz="2800">
                <a:solidFill>
                  <a:srgbClr val="000000"/>
                </a:solidFill>
                <a:latin typeface="Canva Sans"/>
                <a:ea typeface="Canva Sans"/>
                <a:cs typeface="Canva Sans"/>
                <a:sym typeface="Canva Sans"/>
              </a:rPr>
              <a:t>, making transfer learning effective</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Freezing allows InceptionV3 to act as a </a:t>
            </a:r>
            <a:r>
              <a:rPr lang="en-US" sz="2800" b="1">
                <a:solidFill>
                  <a:srgbClr val="000000"/>
                </a:solidFill>
                <a:latin typeface="Canva Sans Bold"/>
                <a:ea typeface="Canva Sans Bold"/>
                <a:cs typeface="Canva Sans Bold"/>
                <a:sym typeface="Canva Sans Bold"/>
              </a:rPr>
              <a:t>fixed feature extractor</a:t>
            </a:r>
          </a:p>
          <a:p>
            <a:pPr algn="l">
              <a:lnSpc>
                <a:spcPts val="3920"/>
              </a:lnSpc>
            </a:pPr>
            <a:endParaRPr lang="en-US" sz="2800" b="1">
              <a:solidFill>
                <a:srgbClr val="000000"/>
              </a:solidFill>
              <a:latin typeface="Canva Sans Bold"/>
              <a:ea typeface="Canva Sans Bold"/>
              <a:cs typeface="Canva Sans Bold"/>
              <a:sym typeface="Canva Sans Bold"/>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Training focuses only on </a:t>
            </a:r>
            <a:r>
              <a:rPr lang="en-US" sz="2800" b="1">
                <a:solidFill>
                  <a:srgbClr val="000000"/>
                </a:solidFill>
                <a:latin typeface="Canva Sans Bold"/>
                <a:ea typeface="Canva Sans Bold"/>
                <a:cs typeface="Canva Sans Bold"/>
                <a:sym typeface="Canva Sans Bold"/>
              </a:rPr>
              <a:t>PD vs HC classification layers</a:t>
            </a:r>
          </a:p>
          <a:p>
            <a:pPr algn="l">
              <a:lnSpc>
                <a:spcPts val="3920"/>
              </a:lnSpc>
            </a:pPr>
            <a:endParaRPr lang="en-US" sz="2800" b="1">
              <a:solidFill>
                <a:srgbClr val="000000"/>
              </a:solidFill>
              <a:latin typeface="Canva Sans Bold"/>
              <a:ea typeface="Canva Sans Bold"/>
              <a:cs typeface="Canva Sans Bold"/>
              <a:sym typeface="Canva Sans Bold"/>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Results in </a:t>
            </a:r>
            <a:r>
              <a:rPr lang="en-US" sz="2800" b="1">
                <a:solidFill>
                  <a:srgbClr val="000000"/>
                </a:solidFill>
                <a:latin typeface="Canva Sans Bold"/>
                <a:ea typeface="Canva Sans Bold"/>
                <a:cs typeface="Canva Sans Bold"/>
                <a:sym typeface="Canva Sans Bold"/>
              </a:rPr>
              <a:t>faster, stable training </a:t>
            </a:r>
            <a:r>
              <a:rPr lang="en-US" sz="2800">
                <a:solidFill>
                  <a:srgbClr val="000000"/>
                </a:solidFill>
                <a:latin typeface="Canva Sans"/>
                <a:ea typeface="Canva Sans"/>
                <a:cs typeface="Canva Sans"/>
                <a:sym typeface="Canva Sans"/>
              </a:rPr>
              <a:t>with fewer parameters</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Produces </a:t>
            </a:r>
            <a:r>
              <a:rPr lang="en-US" sz="2800" b="1">
                <a:solidFill>
                  <a:srgbClr val="000000"/>
                </a:solidFill>
                <a:latin typeface="Canva Sans Bold"/>
                <a:ea typeface="Canva Sans Bold"/>
                <a:cs typeface="Canva Sans Bold"/>
                <a:sym typeface="Canva Sans Bold"/>
              </a:rPr>
              <a:t>consistent feature maps, </a:t>
            </a:r>
            <a:r>
              <a:rPr lang="en-US" sz="2800">
                <a:solidFill>
                  <a:srgbClr val="000000"/>
                </a:solidFill>
                <a:latin typeface="Canva Sans"/>
                <a:ea typeface="Canva Sans"/>
                <a:cs typeface="Canva Sans"/>
                <a:sym typeface="Canva Sans"/>
              </a:rPr>
              <a:t>improving </a:t>
            </a:r>
            <a:r>
              <a:rPr lang="en-US" sz="2800" b="1">
                <a:solidFill>
                  <a:srgbClr val="000000"/>
                </a:solidFill>
                <a:latin typeface="Canva Sans Bold"/>
                <a:ea typeface="Canva Sans Bold"/>
                <a:cs typeface="Canva Sans Bold"/>
                <a:sym typeface="Canva Sans Bold"/>
              </a:rPr>
              <a:t>Grad-CAM explainability</a:t>
            </a:r>
          </a:p>
          <a:p>
            <a:pPr algn="l">
              <a:lnSpc>
                <a:spcPts val="3920"/>
              </a:lnSpc>
            </a:pPr>
            <a:endParaRPr lang="en-US" sz="2800" b="1">
              <a:solidFill>
                <a:srgbClr val="000000"/>
              </a:solidFill>
              <a:latin typeface="Canva Sans Bold"/>
              <a:ea typeface="Canva Sans Bold"/>
              <a:cs typeface="Canva Sans Bold"/>
              <a:sym typeface="Canva Sans Bold"/>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Follows </a:t>
            </a:r>
            <a:r>
              <a:rPr lang="en-US" sz="2800" b="1">
                <a:solidFill>
                  <a:srgbClr val="000000"/>
                </a:solidFill>
                <a:latin typeface="Canva Sans Bold"/>
                <a:ea typeface="Canva Sans Bold"/>
                <a:cs typeface="Canva Sans Bold"/>
                <a:sym typeface="Canva Sans Bold"/>
              </a:rPr>
              <a:t>medical AI best practices</a:t>
            </a:r>
            <a:r>
              <a:rPr lang="en-US" sz="2800">
                <a:solidFill>
                  <a:srgbClr val="000000"/>
                </a:solidFill>
                <a:latin typeface="Canva Sans"/>
                <a:ea typeface="Canva Sans"/>
                <a:cs typeface="Canva Sans"/>
                <a:sym typeface="Canva Sans"/>
              </a:rPr>
              <a:t> for limited data scenarios</a:t>
            </a:r>
          </a:p>
          <a:p>
            <a:pPr algn="l">
              <a:lnSpc>
                <a:spcPts val="3920"/>
              </a:lnSpc>
            </a:pPr>
            <a:endParaRPr lang="en-US" sz="2800">
              <a:solidFill>
                <a:srgbClr val="000000"/>
              </a:solidFill>
              <a:latin typeface="Canva Sans"/>
              <a:ea typeface="Canva Sans"/>
              <a:cs typeface="Canva Sans"/>
              <a:sym typeface="Canv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217170"/>
            <a:ext cx="7405092" cy="811530"/>
          </a:xfrm>
          <a:prstGeom prst="rect">
            <a:avLst/>
          </a:prstGeom>
        </p:spPr>
        <p:txBody>
          <a:bodyPr wrap="square" lIns="0" tIns="0" rIns="0" bIns="0" rtlCol="0" anchor="t">
            <a:spAutoFit/>
          </a:bodyPr>
          <a:lstStyle/>
          <a:p>
            <a:pPr algn="ctr">
              <a:lnSpc>
                <a:spcPts val="6720"/>
              </a:lnSpc>
            </a:pPr>
            <a:r>
              <a:rPr lang="en-US" sz="4800" b="1" dirty="0">
                <a:solidFill>
                  <a:srgbClr val="000000"/>
                </a:solidFill>
                <a:latin typeface="Canva Sans Bold"/>
                <a:ea typeface="Canva Sans Bold"/>
                <a:cs typeface="Canva Sans Bold"/>
                <a:sym typeface="Canva Sans Bold"/>
              </a:rPr>
              <a:t>Training in InceptionV3</a:t>
            </a:r>
          </a:p>
        </p:txBody>
      </p:sp>
      <p:sp>
        <p:nvSpPr>
          <p:cNvPr id="3" name="TextBox 3"/>
          <p:cNvSpPr txBox="1"/>
          <p:nvPr/>
        </p:nvSpPr>
        <p:spPr>
          <a:xfrm>
            <a:off x="714483" y="1475474"/>
            <a:ext cx="16859034" cy="9041589"/>
          </a:xfrm>
          <a:prstGeom prst="rect">
            <a:avLst/>
          </a:prstGeom>
        </p:spPr>
        <p:txBody>
          <a:bodyPr lIns="0" tIns="0" rIns="0" bIns="0" rtlCol="0" anchor="t">
            <a:spAutoFit/>
          </a:bodyPr>
          <a:lstStyle/>
          <a:p>
            <a:pPr marL="789527" lvl="1" indent="-394763" algn="l">
              <a:lnSpc>
                <a:spcPts val="5119"/>
              </a:lnSpc>
              <a:buFont typeface="Arial"/>
              <a:buChar char="•"/>
            </a:pPr>
            <a:r>
              <a:rPr lang="en-US" sz="3656" b="1">
                <a:solidFill>
                  <a:srgbClr val="000000"/>
                </a:solidFill>
                <a:latin typeface="Canva Sans Bold"/>
                <a:ea typeface="Canva Sans Bold"/>
                <a:cs typeface="Canva Sans Bold"/>
                <a:sym typeface="Canva Sans Bold"/>
              </a:rPr>
              <a:t>RGB spectrogram images </a:t>
            </a:r>
            <a:r>
              <a:rPr lang="en-US" sz="3656">
                <a:solidFill>
                  <a:srgbClr val="000000"/>
                </a:solidFill>
                <a:latin typeface="Canva Sans"/>
                <a:ea typeface="Canva Sans"/>
                <a:cs typeface="Canva Sans"/>
                <a:sym typeface="Canva Sans"/>
              </a:rPr>
              <a:t>are provided as input to the CNN</a:t>
            </a:r>
          </a:p>
          <a:p>
            <a:pPr algn="l">
              <a:lnSpc>
                <a:spcPts val="5119"/>
              </a:lnSpc>
            </a:pPr>
            <a:endParaRPr lang="en-US" sz="3656">
              <a:solidFill>
                <a:srgbClr val="000000"/>
              </a:solidFill>
              <a:latin typeface="Canva Sans"/>
              <a:ea typeface="Canva Sans"/>
              <a:cs typeface="Canva Sans"/>
              <a:sym typeface="Canva Sans"/>
            </a:endParaRPr>
          </a:p>
          <a:p>
            <a:pPr marL="789527" lvl="1" indent="-394763" algn="l">
              <a:lnSpc>
                <a:spcPts val="5119"/>
              </a:lnSpc>
              <a:buFont typeface="Arial"/>
              <a:buChar char="•"/>
            </a:pPr>
            <a:r>
              <a:rPr lang="en-US" sz="3656" b="1">
                <a:solidFill>
                  <a:srgbClr val="000000"/>
                </a:solidFill>
                <a:latin typeface="Canva Sans Bold"/>
                <a:ea typeface="Canva Sans Bold"/>
                <a:cs typeface="Canva Sans Bold"/>
                <a:sym typeface="Canva Sans Bold"/>
              </a:rPr>
              <a:t>Base InceptionV3 layers are frozen </a:t>
            </a:r>
            <a:r>
              <a:rPr lang="en-US" sz="3656">
                <a:solidFill>
                  <a:srgbClr val="000000"/>
                </a:solidFill>
                <a:latin typeface="Canva Sans"/>
                <a:ea typeface="Canva Sans"/>
                <a:cs typeface="Canva Sans"/>
                <a:sym typeface="Canva Sans"/>
              </a:rPr>
              <a:t>during initial training</a:t>
            </a:r>
          </a:p>
          <a:p>
            <a:pPr algn="l">
              <a:lnSpc>
                <a:spcPts val="5119"/>
              </a:lnSpc>
            </a:pPr>
            <a:endParaRPr lang="en-US" sz="3656">
              <a:solidFill>
                <a:srgbClr val="000000"/>
              </a:solidFill>
              <a:latin typeface="Canva Sans"/>
              <a:ea typeface="Canva Sans"/>
              <a:cs typeface="Canva Sans"/>
              <a:sym typeface="Canva Sans"/>
            </a:endParaRPr>
          </a:p>
          <a:p>
            <a:pPr marL="789527" lvl="1" indent="-394763" algn="l">
              <a:lnSpc>
                <a:spcPts val="5119"/>
              </a:lnSpc>
              <a:buFont typeface="Arial"/>
              <a:buChar char="•"/>
            </a:pPr>
            <a:r>
              <a:rPr lang="en-US" sz="3656" b="1">
                <a:solidFill>
                  <a:srgbClr val="000000"/>
                </a:solidFill>
                <a:latin typeface="Canva Sans Bold"/>
                <a:ea typeface="Canva Sans Bold"/>
                <a:cs typeface="Canva Sans Bold"/>
                <a:sym typeface="Canva Sans Bold"/>
              </a:rPr>
              <a:t>A custom classification head</a:t>
            </a:r>
            <a:r>
              <a:rPr lang="en-US" sz="3656">
                <a:solidFill>
                  <a:srgbClr val="000000"/>
                </a:solidFill>
                <a:latin typeface="Canva Sans"/>
                <a:ea typeface="Canva Sans"/>
                <a:cs typeface="Canva Sans"/>
                <a:sym typeface="Canva Sans"/>
              </a:rPr>
              <a:t> (Dense + Dropout) is added</a:t>
            </a:r>
          </a:p>
          <a:p>
            <a:pPr algn="l">
              <a:lnSpc>
                <a:spcPts val="5119"/>
              </a:lnSpc>
            </a:pPr>
            <a:endParaRPr lang="en-US" sz="3656">
              <a:solidFill>
                <a:srgbClr val="000000"/>
              </a:solidFill>
              <a:latin typeface="Canva Sans"/>
              <a:ea typeface="Canva Sans"/>
              <a:cs typeface="Canva Sans"/>
              <a:sym typeface="Canva Sans"/>
            </a:endParaRPr>
          </a:p>
          <a:p>
            <a:pPr marL="789527" lvl="1" indent="-394763" algn="l">
              <a:lnSpc>
                <a:spcPts val="5119"/>
              </a:lnSpc>
              <a:buFont typeface="Arial"/>
              <a:buChar char="•"/>
            </a:pPr>
            <a:r>
              <a:rPr lang="en-US" sz="3656" b="1">
                <a:solidFill>
                  <a:srgbClr val="000000"/>
                </a:solidFill>
                <a:latin typeface="Canva Sans Bold"/>
                <a:ea typeface="Canva Sans Bold"/>
                <a:cs typeface="Canva Sans Bold"/>
                <a:sym typeface="Canva Sans Bold"/>
              </a:rPr>
              <a:t>Only the new layers are trained</a:t>
            </a:r>
            <a:r>
              <a:rPr lang="en-US" sz="3656">
                <a:solidFill>
                  <a:srgbClr val="000000"/>
                </a:solidFill>
                <a:latin typeface="Canva Sans"/>
                <a:ea typeface="Canva Sans"/>
                <a:cs typeface="Canva Sans"/>
                <a:sym typeface="Canva Sans"/>
              </a:rPr>
              <a:t> to classify HC vs PD</a:t>
            </a:r>
          </a:p>
          <a:p>
            <a:pPr algn="l">
              <a:lnSpc>
                <a:spcPts val="5119"/>
              </a:lnSpc>
            </a:pPr>
            <a:endParaRPr lang="en-US" sz="3656">
              <a:solidFill>
                <a:srgbClr val="000000"/>
              </a:solidFill>
              <a:latin typeface="Canva Sans"/>
              <a:ea typeface="Canva Sans"/>
              <a:cs typeface="Canva Sans"/>
              <a:sym typeface="Canva Sans"/>
            </a:endParaRPr>
          </a:p>
          <a:p>
            <a:pPr marL="789527" lvl="1" indent="-394763" algn="l">
              <a:lnSpc>
                <a:spcPts val="5119"/>
              </a:lnSpc>
              <a:buFont typeface="Arial"/>
              <a:buChar char="•"/>
            </a:pPr>
            <a:r>
              <a:rPr lang="en-US" sz="3656">
                <a:solidFill>
                  <a:srgbClr val="000000"/>
                </a:solidFill>
                <a:latin typeface="Canva Sans"/>
                <a:ea typeface="Canva Sans"/>
                <a:cs typeface="Canva Sans"/>
                <a:sym typeface="Canva Sans"/>
              </a:rPr>
              <a:t>Training uses the </a:t>
            </a:r>
            <a:r>
              <a:rPr lang="en-US" sz="3656" b="1">
                <a:solidFill>
                  <a:srgbClr val="000000"/>
                </a:solidFill>
                <a:latin typeface="Canva Sans Bold"/>
                <a:ea typeface="Canva Sans Bold"/>
                <a:cs typeface="Canva Sans Bold"/>
                <a:sym typeface="Canva Sans Bold"/>
              </a:rPr>
              <a:t>Adam optimizer</a:t>
            </a:r>
            <a:r>
              <a:rPr lang="en-US" sz="3656">
                <a:solidFill>
                  <a:srgbClr val="000000"/>
                </a:solidFill>
                <a:latin typeface="Canva Sans"/>
                <a:ea typeface="Canva Sans"/>
                <a:cs typeface="Canva Sans"/>
                <a:sym typeface="Canva Sans"/>
              </a:rPr>
              <a:t> with </a:t>
            </a:r>
            <a:r>
              <a:rPr lang="en-US" sz="3656" b="1">
                <a:solidFill>
                  <a:srgbClr val="000000"/>
                </a:solidFill>
                <a:latin typeface="Canva Sans Bold"/>
                <a:ea typeface="Canva Sans Bold"/>
                <a:cs typeface="Canva Sans Bold"/>
                <a:sym typeface="Canva Sans Bold"/>
              </a:rPr>
              <a:t>sparse categorical cross-entropy loss</a:t>
            </a:r>
          </a:p>
          <a:p>
            <a:pPr algn="l">
              <a:lnSpc>
                <a:spcPts val="5119"/>
              </a:lnSpc>
            </a:pPr>
            <a:endParaRPr lang="en-US" sz="3656" b="1">
              <a:solidFill>
                <a:srgbClr val="000000"/>
              </a:solidFill>
              <a:latin typeface="Canva Sans Bold"/>
              <a:ea typeface="Canva Sans Bold"/>
              <a:cs typeface="Canva Sans Bold"/>
              <a:sym typeface="Canva Sans Bold"/>
            </a:endParaRPr>
          </a:p>
          <a:p>
            <a:pPr marL="789527" lvl="1" indent="-394763" algn="l">
              <a:lnSpc>
                <a:spcPts val="5119"/>
              </a:lnSpc>
              <a:buFont typeface="Arial"/>
              <a:buChar char="•"/>
            </a:pPr>
            <a:r>
              <a:rPr lang="en-US" sz="3656" b="1">
                <a:solidFill>
                  <a:srgbClr val="000000"/>
                </a:solidFill>
                <a:latin typeface="Canva Sans Bold"/>
                <a:ea typeface="Canva Sans Bold"/>
                <a:cs typeface="Canva Sans Bold"/>
                <a:sym typeface="Canva Sans Bold"/>
              </a:rPr>
              <a:t>Batch normalization</a:t>
            </a:r>
            <a:r>
              <a:rPr lang="en-US" sz="3656">
                <a:solidFill>
                  <a:srgbClr val="000000"/>
                </a:solidFill>
                <a:latin typeface="Canva Sans"/>
                <a:ea typeface="Canva Sans"/>
                <a:cs typeface="Canva Sans"/>
                <a:sym typeface="Canva Sans"/>
              </a:rPr>
              <a:t> and </a:t>
            </a:r>
            <a:r>
              <a:rPr lang="en-US" sz="3656" b="1">
                <a:solidFill>
                  <a:srgbClr val="000000"/>
                </a:solidFill>
                <a:latin typeface="Canva Sans Bold"/>
                <a:ea typeface="Canva Sans Bold"/>
                <a:cs typeface="Canva Sans Bold"/>
                <a:sym typeface="Canva Sans Bold"/>
              </a:rPr>
              <a:t>dropout</a:t>
            </a:r>
            <a:r>
              <a:rPr lang="en-US" sz="3656">
                <a:solidFill>
                  <a:srgbClr val="000000"/>
                </a:solidFill>
                <a:latin typeface="Canva Sans"/>
                <a:ea typeface="Canva Sans"/>
                <a:cs typeface="Canva Sans"/>
                <a:sym typeface="Canva Sans"/>
              </a:rPr>
              <a:t> improve training stability and reduce overfitting</a:t>
            </a:r>
          </a:p>
          <a:p>
            <a:pPr algn="l">
              <a:lnSpc>
                <a:spcPts val="5119"/>
              </a:lnSpc>
            </a:pPr>
            <a:endParaRPr lang="en-US" sz="3656">
              <a:solidFill>
                <a:srgbClr val="000000"/>
              </a:solidFill>
              <a:latin typeface="Canva Sans"/>
              <a:ea typeface="Canva Sans"/>
              <a:cs typeface="Canva Sans"/>
              <a:sym typeface="Canva Sans"/>
            </a:endParaRPr>
          </a:p>
        </p:txBody>
      </p:sp>
      <p:sp>
        <p:nvSpPr>
          <p:cNvPr id="4" name="TextBox 4"/>
          <p:cNvSpPr txBox="1"/>
          <p:nvPr/>
        </p:nvSpPr>
        <p:spPr>
          <a:xfrm>
            <a:off x="15675592" y="5716"/>
            <a:ext cx="2383631" cy="300082"/>
          </a:xfrm>
          <a:prstGeom prst="rect">
            <a:avLst/>
          </a:prstGeom>
        </p:spPr>
        <p:txBody>
          <a:bodyPr lIns="0" tIns="0" rIns="0" bIns="0" rtlCol="0" anchor="t">
            <a:spAutoFit/>
          </a:bodyPr>
          <a:lstStyle/>
          <a:p>
            <a:pPr marL="0" lvl="0" indent="0" algn="ctr">
              <a:lnSpc>
                <a:spcPts val="2520"/>
              </a:lnSpc>
              <a:spcBef>
                <a:spcPct val="0"/>
              </a:spcBef>
            </a:pPr>
            <a:r>
              <a:rPr lang="en-US" sz="1800" u="none" strike="noStrike" dirty="0">
                <a:solidFill>
                  <a:srgbClr val="000000">
                    <a:alpha val="75686"/>
                  </a:srgbClr>
                </a:solidFill>
                <a:latin typeface="Canva Sans"/>
                <a:ea typeface="Canva Sans"/>
                <a:cs typeface="Canva Sans"/>
                <a:sym typeface="Canva San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3272244"/>
            <a:ext cx="8351775" cy="5680658"/>
          </a:xfrm>
          <a:custGeom>
            <a:avLst/>
            <a:gdLst/>
            <a:ahLst/>
            <a:cxnLst/>
            <a:rect l="l" t="t" r="r" b="b"/>
            <a:pathLst>
              <a:path w="8351775" h="5680658">
                <a:moveTo>
                  <a:pt x="0" y="0"/>
                </a:moveTo>
                <a:lnTo>
                  <a:pt x="8351775" y="0"/>
                </a:lnTo>
                <a:lnTo>
                  <a:pt x="8351775" y="5680658"/>
                </a:lnTo>
                <a:lnTo>
                  <a:pt x="0" y="5680658"/>
                </a:lnTo>
                <a:lnTo>
                  <a:pt x="0" y="0"/>
                </a:lnTo>
                <a:close/>
              </a:path>
            </a:pathLst>
          </a:custGeom>
          <a:blipFill>
            <a:blip r:embed="rId2"/>
            <a:stretch>
              <a:fillRect/>
            </a:stretch>
          </a:blipFill>
        </p:spPr>
      </p:sp>
      <p:sp>
        <p:nvSpPr>
          <p:cNvPr id="3" name="Freeform 3"/>
          <p:cNvSpPr/>
          <p:nvPr/>
        </p:nvSpPr>
        <p:spPr>
          <a:xfrm>
            <a:off x="683446" y="3272244"/>
            <a:ext cx="8460554" cy="5680658"/>
          </a:xfrm>
          <a:custGeom>
            <a:avLst/>
            <a:gdLst/>
            <a:ahLst/>
            <a:cxnLst/>
            <a:rect l="l" t="t" r="r" b="b"/>
            <a:pathLst>
              <a:path w="8460554" h="5680658">
                <a:moveTo>
                  <a:pt x="0" y="0"/>
                </a:moveTo>
                <a:lnTo>
                  <a:pt x="8460554" y="0"/>
                </a:lnTo>
                <a:lnTo>
                  <a:pt x="8460554" y="5680658"/>
                </a:lnTo>
                <a:lnTo>
                  <a:pt x="0" y="5680658"/>
                </a:lnTo>
                <a:lnTo>
                  <a:pt x="0" y="0"/>
                </a:lnTo>
                <a:close/>
              </a:path>
            </a:pathLst>
          </a:custGeom>
          <a:blipFill>
            <a:blip r:embed="rId3"/>
            <a:stretch>
              <a:fillRect/>
            </a:stretch>
          </a:blipFill>
        </p:spPr>
      </p:sp>
      <p:sp>
        <p:nvSpPr>
          <p:cNvPr id="4" name="TextBox 4"/>
          <p:cNvSpPr txBox="1"/>
          <p:nvPr/>
        </p:nvSpPr>
        <p:spPr>
          <a:xfrm>
            <a:off x="5086289" y="942975"/>
            <a:ext cx="8769846" cy="771525"/>
          </a:xfrm>
          <a:prstGeom prst="rect">
            <a:avLst/>
          </a:prstGeom>
        </p:spPr>
        <p:txBody>
          <a:bodyPr lIns="0" tIns="0" rIns="0" bIns="0" rtlCol="0" anchor="t">
            <a:spAutoFit/>
          </a:bodyPr>
          <a:lstStyle/>
          <a:p>
            <a:pPr algn="ctr">
              <a:lnSpc>
                <a:spcPts val="6300"/>
              </a:lnSpc>
            </a:pPr>
            <a:r>
              <a:rPr lang="en-US" sz="4500" b="1">
                <a:solidFill>
                  <a:srgbClr val="000000"/>
                </a:solidFill>
                <a:latin typeface="Canva Sans Bold"/>
                <a:ea typeface="Canva Sans Bold"/>
                <a:cs typeface="Canva Sans Bold"/>
                <a:sym typeface="Canva Sans Bold"/>
              </a:rPr>
              <a:t>Train-Test Accuracy-Loss Graph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439" y="1897901"/>
            <a:ext cx="7075612" cy="6491198"/>
          </a:xfrm>
          <a:custGeom>
            <a:avLst/>
            <a:gdLst/>
            <a:ahLst/>
            <a:cxnLst/>
            <a:rect l="l" t="t" r="r" b="b"/>
            <a:pathLst>
              <a:path w="7075612" h="6491198">
                <a:moveTo>
                  <a:pt x="0" y="0"/>
                </a:moveTo>
                <a:lnTo>
                  <a:pt x="7075612" y="0"/>
                </a:lnTo>
                <a:lnTo>
                  <a:pt x="7075612" y="6491198"/>
                </a:lnTo>
                <a:lnTo>
                  <a:pt x="0" y="6491198"/>
                </a:lnTo>
                <a:lnTo>
                  <a:pt x="0" y="0"/>
                </a:lnTo>
                <a:close/>
              </a:path>
            </a:pathLst>
          </a:custGeom>
          <a:blipFill>
            <a:blip r:embed="rId2"/>
            <a:stretch>
              <a:fillRect l="-1314" r="-1314"/>
            </a:stretch>
          </a:blipFill>
        </p:spPr>
      </p:sp>
      <p:sp>
        <p:nvSpPr>
          <p:cNvPr id="3" name="Freeform 3"/>
          <p:cNvSpPr/>
          <p:nvPr/>
        </p:nvSpPr>
        <p:spPr>
          <a:xfrm>
            <a:off x="7986621" y="2155730"/>
            <a:ext cx="9895395" cy="5975541"/>
          </a:xfrm>
          <a:custGeom>
            <a:avLst/>
            <a:gdLst/>
            <a:ahLst/>
            <a:cxnLst/>
            <a:rect l="l" t="t" r="r" b="b"/>
            <a:pathLst>
              <a:path w="9895395" h="5975541">
                <a:moveTo>
                  <a:pt x="0" y="0"/>
                </a:moveTo>
                <a:lnTo>
                  <a:pt x="9895395" y="0"/>
                </a:lnTo>
                <a:lnTo>
                  <a:pt x="9895395" y="5975540"/>
                </a:lnTo>
                <a:lnTo>
                  <a:pt x="0" y="5975540"/>
                </a:lnTo>
                <a:lnTo>
                  <a:pt x="0" y="0"/>
                </a:lnTo>
                <a:close/>
              </a:path>
            </a:pathLst>
          </a:custGeom>
          <a:blipFill>
            <a:blip r:embed="rId3"/>
            <a:stretch>
              <a:fillRect r="-14207"/>
            </a:stretch>
          </a:blipFill>
        </p:spPr>
      </p:sp>
      <p:sp>
        <p:nvSpPr>
          <p:cNvPr id="4" name="TextBox 4"/>
          <p:cNvSpPr txBox="1"/>
          <p:nvPr/>
        </p:nvSpPr>
        <p:spPr>
          <a:xfrm>
            <a:off x="5715000" y="537527"/>
            <a:ext cx="6242547"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Model Evaluation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05600" y="217170"/>
            <a:ext cx="4745385" cy="755015"/>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Canva Sans Bold"/>
                <a:ea typeface="Canva Sans Bold"/>
                <a:cs typeface="Canva Sans Bold"/>
                <a:sym typeface="Canva Sans Bold"/>
              </a:rPr>
              <a:t>Prediction Phase</a:t>
            </a:r>
          </a:p>
        </p:txBody>
      </p:sp>
      <p:grpSp>
        <p:nvGrpSpPr>
          <p:cNvPr id="3" name="Group 3"/>
          <p:cNvGrpSpPr/>
          <p:nvPr/>
        </p:nvGrpSpPr>
        <p:grpSpPr>
          <a:xfrm>
            <a:off x="831503" y="1743786"/>
            <a:ext cx="3630055" cy="1804317"/>
            <a:chOff x="0" y="0"/>
            <a:chExt cx="956064" cy="475211"/>
          </a:xfrm>
        </p:grpSpPr>
        <p:sp>
          <p:nvSpPr>
            <p:cNvPr id="4" name="Freeform 4"/>
            <p:cNvSpPr/>
            <p:nvPr/>
          </p:nvSpPr>
          <p:spPr>
            <a:xfrm>
              <a:off x="0" y="0"/>
              <a:ext cx="956064" cy="475211"/>
            </a:xfrm>
            <a:custGeom>
              <a:avLst/>
              <a:gdLst/>
              <a:ahLst/>
              <a:cxnLst/>
              <a:rect l="l" t="t" r="r" b="b"/>
              <a:pathLst>
                <a:path w="956064" h="475211">
                  <a:moveTo>
                    <a:pt x="36256" y="0"/>
                  </a:moveTo>
                  <a:lnTo>
                    <a:pt x="919808" y="0"/>
                  </a:lnTo>
                  <a:cubicBezTo>
                    <a:pt x="939831" y="0"/>
                    <a:pt x="956064" y="16233"/>
                    <a:pt x="956064" y="36256"/>
                  </a:cubicBezTo>
                  <a:lnTo>
                    <a:pt x="956064" y="438955"/>
                  </a:lnTo>
                  <a:cubicBezTo>
                    <a:pt x="956064" y="458979"/>
                    <a:pt x="939831" y="475211"/>
                    <a:pt x="919808" y="475211"/>
                  </a:cubicBezTo>
                  <a:lnTo>
                    <a:pt x="36256" y="475211"/>
                  </a:lnTo>
                  <a:cubicBezTo>
                    <a:pt x="26641" y="475211"/>
                    <a:pt x="17419" y="471391"/>
                    <a:pt x="10619" y="464592"/>
                  </a:cubicBezTo>
                  <a:cubicBezTo>
                    <a:pt x="3820" y="457792"/>
                    <a:pt x="0" y="448571"/>
                    <a:pt x="0" y="438955"/>
                  </a:cubicBezTo>
                  <a:lnTo>
                    <a:pt x="0" y="36256"/>
                  </a:lnTo>
                  <a:cubicBezTo>
                    <a:pt x="0" y="16233"/>
                    <a:pt x="16233" y="0"/>
                    <a:pt x="36256" y="0"/>
                  </a:cubicBezTo>
                  <a:close/>
                </a:path>
              </a:pathLst>
            </a:custGeom>
            <a:solidFill>
              <a:srgbClr val="C9CDD3"/>
            </a:solidFill>
          </p:spPr>
        </p:sp>
        <p:sp>
          <p:nvSpPr>
            <p:cNvPr id="5" name="TextBox 5"/>
            <p:cNvSpPr txBox="1"/>
            <p:nvPr/>
          </p:nvSpPr>
          <p:spPr>
            <a:xfrm>
              <a:off x="0" y="-47625"/>
              <a:ext cx="956064" cy="522836"/>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Voice Input (eg. .wav file) </a:t>
              </a:r>
            </a:p>
          </p:txBody>
        </p:sp>
      </p:grpSp>
      <p:grpSp>
        <p:nvGrpSpPr>
          <p:cNvPr id="6" name="Group 6"/>
          <p:cNvGrpSpPr/>
          <p:nvPr/>
        </p:nvGrpSpPr>
        <p:grpSpPr>
          <a:xfrm>
            <a:off x="6837015" y="1743786"/>
            <a:ext cx="3677692" cy="1804317"/>
            <a:chOff x="0" y="0"/>
            <a:chExt cx="968610" cy="475211"/>
          </a:xfrm>
        </p:grpSpPr>
        <p:sp>
          <p:nvSpPr>
            <p:cNvPr id="7" name="Freeform 7"/>
            <p:cNvSpPr/>
            <p:nvPr/>
          </p:nvSpPr>
          <p:spPr>
            <a:xfrm>
              <a:off x="0" y="0"/>
              <a:ext cx="968610" cy="475211"/>
            </a:xfrm>
            <a:custGeom>
              <a:avLst/>
              <a:gdLst/>
              <a:ahLst/>
              <a:cxnLst/>
              <a:rect l="l" t="t" r="r" b="b"/>
              <a:pathLst>
                <a:path w="968610" h="475211">
                  <a:moveTo>
                    <a:pt x="35787" y="0"/>
                  </a:moveTo>
                  <a:lnTo>
                    <a:pt x="932823" y="0"/>
                  </a:lnTo>
                  <a:cubicBezTo>
                    <a:pt x="942315" y="0"/>
                    <a:pt x="951417" y="3770"/>
                    <a:pt x="958129" y="10482"/>
                  </a:cubicBezTo>
                  <a:cubicBezTo>
                    <a:pt x="964840" y="17193"/>
                    <a:pt x="968610" y="26296"/>
                    <a:pt x="968610" y="35787"/>
                  </a:cubicBezTo>
                  <a:lnTo>
                    <a:pt x="968610" y="439424"/>
                  </a:lnTo>
                  <a:cubicBezTo>
                    <a:pt x="968610" y="448916"/>
                    <a:pt x="964840" y="458018"/>
                    <a:pt x="958129" y="464729"/>
                  </a:cubicBezTo>
                  <a:cubicBezTo>
                    <a:pt x="951417" y="471441"/>
                    <a:pt x="942315" y="475211"/>
                    <a:pt x="932823" y="475211"/>
                  </a:cubicBezTo>
                  <a:lnTo>
                    <a:pt x="35787" y="475211"/>
                  </a:lnTo>
                  <a:cubicBezTo>
                    <a:pt x="26296" y="475211"/>
                    <a:pt x="17193" y="471441"/>
                    <a:pt x="10482" y="464729"/>
                  </a:cubicBezTo>
                  <a:cubicBezTo>
                    <a:pt x="3770" y="458018"/>
                    <a:pt x="0" y="448916"/>
                    <a:pt x="0" y="439424"/>
                  </a:cubicBezTo>
                  <a:lnTo>
                    <a:pt x="0" y="35787"/>
                  </a:lnTo>
                  <a:cubicBezTo>
                    <a:pt x="0" y="26296"/>
                    <a:pt x="3770" y="17193"/>
                    <a:pt x="10482" y="10482"/>
                  </a:cubicBezTo>
                  <a:cubicBezTo>
                    <a:pt x="17193" y="3770"/>
                    <a:pt x="26296" y="0"/>
                    <a:pt x="35787" y="0"/>
                  </a:cubicBezTo>
                  <a:close/>
                </a:path>
              </a:pathLst>
            </a:custGeom>
            <a:solidFill>
              <a:srgbClr val="C9CDD3"/>
            </a:solidFill>
          </p:spPr>
        </p:sp>
        <p:sp>
          <p:nvSpPr>
            <p:cNvPr id="8" name="TextBox 8"/>
            <p:cNvSpPr txBox="1"/>
            <p:nvPr/>
          </p:nvSpPr>
          <p:spPr>
            <a:xfrm>
              <a:off x="0" y="-47625"/>
              <a:ext cx="968610" cy="522836"/>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Spectrogram Generation</a:t>
              </a:r>
            </a:p>
          </p:txBody>
        </p:sp>
      </p:grpSp>
      <p:grpSp>
        <p:nvGrpSpPr>
          <p:cNvPr id="9" name="Group 9"/>
          <p:cNvGrpSpPr/>
          <p:nvPr/>
        </p:nvGrpSpPr>
        <p:grpSpPr>
          <a:xfrm>
            <a:off x="12305407" y="1498674"/>
            <a:ext cx="4565080" cy="2312359"/>
            <a:chOff x="0" y="0"/>
            <a:chExt cx="1202326" cy="609016"/>
          </a:xfrm>
        </p:grpSpPr>
        <p:sp>
          <p:nvSpPr>
            <p:cNvPr id="10" name="Freeform 10"/>
            <p:cNvSpPr/>
            <p:nvPr/>
          </p:nvSpPr>
          <p:spPr>
            <a:xfrm>
              <a:off x="0" y="0"/>
              <a:ext cx="1202326" cy="609016"/>
            </a:xfrm>
            <a:custGeom>
              <a:avLst/>
              <a:gdLst/>
              <a:ahLst/>
              <a:cxnLst/>
              <a:rect l="l" t="t" r="r" b="b"/>
              <a:pathLst>
                <a:path w="1202326" h="609016">
                  <a:moveTo>
                    <a:pt x="28830" y="0"/>
                  </a:moveTo>
                  <a:lnTo>
                    <a:pt x="1173495" y="0"/>
                  </a:lnTo>
                  <a:cubicBezTo>
                    <a:pt x="1189418" y="0"/>
                    <a:pt x="1202326" y="12908"/>
                    <a:pt x="1202326" y="28830"/>
                  </a:cubicBezTo>
                  <a:lnTo>
                    <a:pt x="1202326" y="580186"/>
                  </a:lnTo>
                  <a:cubicBezTo>
                    <a:pt x="1202326" y="596109"/>
                    <a:pt x="1189418" y="609016"/>
                    <a:pt x="1173495" y="609016"/>
                  </a:cubicBezTo>
                  <a:lnTo>
                    <a:pt x="28830" y="609016"/>
                  </a:lnTo>
                  <a:cubicBezTo>
                    <a:pt x="12908" y="609016"/>
                    <a:pt x="0" y="596109"/>
                    <a:pt x="0" y="580186"/>
                  </a:cubicBezTo>
                  <a:lnTo>
                    <a:pt x="0" y="28830"/>
                  </a:lnTo>
                  <a:cubicBezTo>
                    <a:pt x="0" y="12908"/>
                    <a:pt x="12908" y="0"/>
                    <a:pt x="28830" y="0"/>
                  </a:cubicBezTo>
                  <a:close/>
                </a:path>
              </a:pathLst>
            </a:custGeom>
            <a:solidFill>
              <a:srgbClr val="C9CDD3"/>
            </a:solidFill>
          </p:spPr>
        </p:sp>
        <p:sp>
          <p:nvSpPr>
            <p:cNvPr id="11" name="TextBox 11"/>
            <p:cNvSpPr txBox="1"/>
            <p:nvPr/>
          </p:nvSpPr>
          <p:spPr>
            <a:xfrm>
              <a:off x="0" y="-47625"/>
              <a:ext cx="1202326" cy="656641"/>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Convert Spectrogram to RGB image</a:t>
              </a:r>
            </a:p>
          </p:txBody>
        </p:sp>
      </p:grpSp>
      <p:grpSp>
        <p:nvGrpSpPr>
          <p:cNvPr id="12" name="Group 12"/>
          <p:cNvGrpSpPr/>
          <p:nvPr/>
        </p:nvGrpSpPr>
        <p:grpSpPr>
          <a:xfrm>
            <a:off x="12962732" y="6054191"/>
            <a:ext cx="4296568" cy="1768681"/>
            <a:chOff x="0" y="0"/>
            <a:chExt cx="1131606" cy="465826"/>
          </a:xfrm>
        </p:grpSpPr>
        <p:sp>
          <p:nvSpPr>
            <p:cNvPr id="13" name="Freeform 13"/>
            <p:cNvSpPr/>
            <p:nvPr/>
          </p:nvSpPr>
          <p:spPr>
            <a:xfrm>
              <a:off x="0" y="0"/>
              <a:ext cx="1131606" cy="465826"/>
            </a:xfrm>
            <a:custGeom>
              <a:avLst/>
              <a:gdLst/>
              <a:ahLst/>
              <a:cxnLst/>
              <a:rect l="l" t="t" r="r" b="b"/>
              <a:pathLst>
                <a:path w="1131606" h="465826">
                  <a:moveTo>
                    <a:pt x="30632" y="0"/>
                  </a:moveTo>
                  <a:lnTo>
                    <a:pt x="1100974" y="0"/>
                  </a:lnTo>
                  <a:cubicBezTo>
                    <a:pt x="1109098" y="0"/>
                    <a:pt x="1116890" y="3227"/>
                    <a:pt x="1122634" y="8972"/>
                  </a:cubicBezTo>
                  <a:cubicBezTo>
                    <a:pt x="1128379" y="14717"/>
                    <a:pt x="1131606" y="22508"/>
                    <a:pt x="1131606" y="30632"/>
                  </a:cubicBezTo>
                  <a:lnTo>
                    <a:pt x="1131606" y="435194"/>
                  </a:lnTo>
                  <a:cubicBezTo>
                    <a:pt x="1131606" y="452111"/>
                    <a:pt x="1117892" y="465826"/>
                    <a:pt x="1100974" y="465826"/>
                  </a:cubicBezTo>
                  <a:lnTo>
                    <a:pt x="30632" y="465826"/>
                  </a:lnTo>
                  <a:cubicBezTo>
                    <a:pt x="13714" y="465826"/>
                    <a:pt x="0" y="452111"/>
                    <a:pt x="0" y="435194"/>
                  </a:cubicBezTo>
                  <a:lnTo>
                    <a:pt x="0" y="30632"/>
                  </a:lnTo>
                  <a:cubicBezTo>
                    <a:pt x="0" y="13714"/>
                    <a:pt x="13714" y="0"/>
                    <a:pt x="30632" y="0"/>
                  </a:cubicBezTo>
                  <a:close/>
                </a:path>
              </a:pathLst>
            </a:custGeom>
            <a:solidFill>
              <a:srgbClr val="C9CDD3"/>
            </a:solidFill>
          </p:spPr>
        </p:sp>
        <p:sp>
          <p:nvSpPr>
            <p:cNvPr id="14" name="TextBox 14"/>
            <p:cNvSpPr txBox="1"/>
            <p:nvPr/>
          </p:nvSpPr>
          <p:spPr>
            <a:xfrm>
              <a:off x="0" y="-47625"/>
              <a:ext cx="1131606" cy="513451"/>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CNN (InceptionV3) classifier on RGB images</a:t>
              </a:r>
            </a:p>
          </p:txBody>
        </p:sp>
      </p:grpSp>
      <p:grpSp>
        <p:nvGrpSpPr>
          <p:cNvPr id="15" name="Group 15"/>
          <p:cNvGrpSpPr/>
          <p:nvPr/>
        </p:nvGrpSpPr>
        <p:grpSpPr>
          <a:xfrm>
            <a:off x="7222524" y="5714410"/>
            <a:ext cx="4565080" cy="2504273"/>
            <a:chOff x="0" y="0"/>
            <a:chExt cx="1202326" cy="659562"/>
          </a:xfrm>
        </p:grpSpPr>
        <p:sp>
          <p:nvSpPr>
            <p:cNvPr id="16" name="Freeform 16"/>
            <p:cNvSpPr/>
            <p:nvPr/>
          </p:nvSpPr>
          <p:spPr>
            <a:xfrm>
              <a:off x="0" y="0"/>
              <a:ext cx="1202326" cy="659562"/>
            </a:xfrm>
            <a:custGeom>
              <a:avLst/>
              <a:gdLst/>
              <a:ahLst/>
              <a:cxnLst/>
              <a:rect l="l" t="t" r="r" b="b"/>
              <a:pathLst>
                <a:path w="1202326" h="659562">
                  <a:moveTo>
                    <a:pt x="28830" y="0"/>
                  </a:moveTo>
                  <a:lnTo>
                    <a:pt x="1173495" y="0"/>
                  </a:lnTo>
                  <a:cubicBezTo>
                    <a:pt x="1189418" y="0"/>
                    <a:pt x="1202326" y="12908"/>
                    <a:pt x="1202326" y="28830"/>
                  </a:cubicBezTo>
                  <a:lnTo>
                    <a:pt x="1202326" y="630731"/>
                  </a:lnTo>
                  <a:cubicBezTo>
                    <a:pt x="1202326" y="646654"/>
                    <a:pt x="1189418" y="659562"/>
                    <a:pt x="1173495" y="659562"/>
                  </a:cubicBezTo>
                  <a:lnTo>
                    <a:pt x="28830" y="659562"/>
                  </a:lnTo>
                  <a:cubicBezTo>
                    <a:pt x="12908" y="659562"/>
                    <a:pt x="0" y="646654"/>
                    <a:pt x="0" y="630731"/>
                  </a:cubicBezTo>
                  <a:lnTo>
                    <a:pt x="0" y="28830"/>
                  </a:lnTo>
                  <a:cubicBezTo>
                    <a:pt x="0" y="12908"/>
                    <a:pt x="12908" y="0"/>
                    <a:pt x="28830" y="0"/>
                  </a:cubicBezTo>
                  <a:close/>
                </a:path>
              </a:pathLst>
            </a:custGeom>
            <a:solidFill>
              <a:srgbClr val="C9CDD3"/>
            </a:solidFill>
          </p:spPr>
        </p:sp>
        <p:sp>
          <p:nvSpPr>
            <p:cNvPr id="17" name="TextBox 17"/>
            <p:cNvSpPr txBox="1"/>
            <p:nvPr/>
          </p:nvSpPr>
          <p:spPr>
            <a:xfrm>
              <a:off x="0" y="-47625"/>
              <a:ext cx="1202326" cy="707187"/>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Prediction (HC / PD)</a:t>
              </a:r>
            </a:p>
          </p:txBody>
        </p:sp>
      </p:grpSp>
      <p:grpSp>
        <p:nvGrpSpPr>
          <p:cNvPr id="18" name="Group 18"/>
          <p:cNvGrpSpPr/>
          <p:nvPr/>
        </p:nvGrpSpPr>
        <p:grpSpPr>
          <a:xfrm>
            <a:off x="1669923" y="5810743"/>
            <a:ext cx="3381896" cy="2236246"/>
            <a:chOff x="0" y="0"/>
            <a:chExt cx="890705" cy="588970"/>
          </a:xfrm>
        </p:grpSpPr>
        <p:sp>
          <p:nvSpPr>
            <p:cNvPr id="19" name="Freeform 19"/>
            <p:cNvSpPr/>
            <p:nvPr/>
          </p:nvSpPr>
          <p:spPr>
            <a:xfrm>
              <a:off x="0" y="0"/>
              <a:ext cx="890705" cy="588970"/>
            </a:xfrm>
            <a:custGeom>
              <a:avLst/>
              <a:gdLst/>
              <a:ahLst/>
              <a:cxnLst/>
              <a:rect l="l" t="t" r="r" b="b"/>
              <a:pathLst>
                <a:path w="890705" h="588970">
                  <a:moveTo>
                    <a:pt x="38917" y="0"/>
                  </a:moveTo>
                  <a:lnTo>
                    <a:pt x="851788" y="0"/>
                  </a:lnTo>
                  <a:cubicBezTo>
                    <a:pt x="873281" y="0"/>
                    <a:pt x="890705" y="17424"/>
                    <a:pt x="890705" y="38917"/>
                  </a:cubicBezTo>
                  <a:lnTo>
                    <a:pt x="890705" y="550053"/>
                  </a:lnTo>
                  <a:cubicBezTo>
                    <a:pt x="890705" y="560375"/>
                    <a:pt x="886605" y="570273"/>
                    <a:pt x="879307" y="577572"/>
                  </a:cubicBezTo>
                  <a:cubicBezTo>
                    <a:pt x="872008" y="584870"/>
                    <a:pt x="862110" y="588970"/>
                    <a:pt x="851788" y="588970"/>
                  </a:cubicBezTo>
                  <a:lnTo>
                    <a:pt x="38917" y="588970"/>
                  </a:lnTo>
                  <a:cubicBezTo>
                    <a:pt x="28595" y="588970"/>
                    <a:pt x="18697" y="584870"/>
                    <a:pt x="11398" y="577572"/>
                  </a:cubicBezTo>
                  <a:cubicBezTo>
                    <a:pt x="4100" y="570273"/>
                    <a:pt x="0" y="560375"/>
                    <a:pt x="0" y="550053"/>
                  </a:cubicBezTo>
                  <a:lnTo>
                    <a:pt x="0" y="38917"/>
                  </a:lnTo>
                  <a:cubicBezTo>
                    <a:pt x="0" y="28595"/>
                    <a:pt x="4100" y="18697"/>
                    <a:pt x="11398" y="11398"/>
                  </a:cubicBezTo>
                  <a:cubicBezTo>
                    <a:pt x="18697" y="4100"/>
                    <a:pt x="28595" y="0"/>
                    <a:pt x="38917" y="0"/>
                  </a:cubicBezTo>
                  <a:close/>
                </a:path>
              </a:pathLst>
            </a:custGeom>
            <a:solidFill>
              <a:srgbClr val="C9CDD3"/>
            </a:solidFill>
          </p:spPr>
        </p:sp>
        <p:sp>
          <p:nvSpPr>
            <p:cNvPr id="20" name="TextBox 20"/>
            <p:cNvSpPr txBox="1"/>
            <p:nvPr/>
          </p:nvSpPr>
          <p:spPr>
            <a:xfrm>
              <a:off x="0" y="-47625"/>
              <a:ext cx="890705" cy="636595"/>
            </a:xfrm>
            <a:prstGeom prst="rect">
              <a:avLst/>
            </a:prstGeom>
          </p:spPr>
          <p:txBody>
            <a:bodyPr lIns="50800" tIns="50800" rIns="50800" bIns="50800" rtlCol="0" anchor="ctr"/>
            <a:lstStyle/>
            <a:p>
              <a:pPr algn="ctr">
                <a:lnSpc>
                  <a:spcPts val="4339"/>
                </a:lnSpc>
                <a:spcBef>
                  <a:spcPct val="0"/>
                </a:spcBef>
              </a:pPr>
              <a:r>
                <a:rPr lang="en-US" sz="3099">
                  <a:solidFill>
                    <a:srgbClr val="000000"/>
                  </a:solidFill>
                  <a:latin typeface="Canva Sans"/>
                  <a:ea typeface="Canva Sans"/>
                  <a:cs typeface="Canva Sans"/>
                  <a:sym typeface="Canva Sans"/>
                </a:rPr>
                <a:t>Output will be the class with high probability</a:t>
              </a:r>
            </a:p>
          </p:txBody>
        </p:sp>
      </p:grpSp>
      <p:sp>
        <p:nvSpPr>
          <p:cNvPr id="21" name="AutoShape 21"/>
          <p:cNvSpPr/>
          <p:nvPr/>
        </p:nvSpPr>
        <p:spPr>
          <a:xfrm flipH="1">
            <a:off x="14585156" y="3741832"/>
            <a:ext cx="45244" cy="2312359"/>
          </a:xfrm>
          <a:prstGeom prst="line">
            <a:avLst/>
          </a:prstGeom>
          <a:ln w="57150" cap="flat">
            <a:solidFill>
              <a:srgbClr val="1E1E1E"/>
            </a:solidFill>
            <a:prstDash val="solid"/>
            <a:headEnd type="none" w="sm" len="sm"/>
            <a:tailEnd type="arrow" w="med" len="sm"/>
          </a:ln>
        </p:spPr>
      </p:sp>
      <p:sp>
        <p:nvSpPr>
          <p:cNvPr id="22" name="AutoShape 22"/>
          <p:cNvSpPr/>
          <p:nvPr/>
        </p:nvSpPr>
        <p:spPr>
          <a:xfrm>
            <a:off x="4461558" y="2645945"/>
            <a:ext cx="2375457" cy="0"/>
          </a:xfrm>
          <a:prstGeom prst="line">
            <a:avLst/>
          </a:prstGeom>
          <a:ln w="57150" cap="flat">
            <a:solidFill>
              <a:srgbClr val="000000"/>
            </a:solidFill>
            <a:prstDash val="solid"/>
            <a:headEnd type="none" w="sm" len="sm"/>
            <a:tailEnd type="arrow" w="med" len="sm"/>
          </a:ln>
        </p:spPr>
      </p:sp>
      <p:sp>
        <p:nvSpPr>
          <p:cNvPr id="23" name="AutoShape 23"/>
          <p:cNvSpPr/>
          <p:nvPr/>
        </p:nvSpPr>
        <p:spPr>
          <a:xfrm>
            <a:off x="10514707" y="2645945"/>
            <a:ext cx="1790700" cy="8909"/>
          </a:xfrm>
          <a:prstGeom prst="line">
            <a:avLst/>
          </a:prstGeom>
          <a:ln w="57150" cap="flat">
            <a:solidFill>
              <a:srgbClr val="000000"/>
            </a:solidFill>
            <a:prstDash val="solid"/>
            <a:headEnd type="none" w="sm" len="sm"/>
            <a:tailEnd type="arrow" w="med" len="sm"/>
          </a:ln>
        </p:spPr>
      </p:sp>
      <p:sp>
        <p:nvSpPr>
          <p:cNvPr id="24" name="AutoShape 24"/>
          <p:cNvSpPr/>
          <p:nvPr/>
        </p:nvSpPr>
        <p:spPr>
          <a:xfrm flipH="1" flipV="1">
            <a:off x="5051819" y="6928867"/>
            <a:ext cx="2170704" cy="1"/>
          </a:xfrm>
          <a:prstGeom prst="line">
            <a:avLst/>
          </a:prstGeom>
          <a:ln w="57150" cap="flat">
            <a:solidFill>
              <a:srgbClr val="000000"/>
            </a:solidFill>
            <a:prstDash val="solid"/>
            <a:headEnd type="none" w="sm" len="sm"/>
            <a:tailEnd type="arrow" w="med" len="sm"/>
          </a:ln>
        </p:spPr>
      </p:sp>
      <p:sp>
        <p:nvSpPr>
          <p:cNvPr id="25" name="AutoShape 25"/>
          <p:cNvSpPr/>
          <p:nvPr/>
        </p:nvSpPr>
        <p:spPr>
          <a:xfrm flipH="1" flipV="1">
            <a:off x="11787604" y="6966547"/>
            <a:ext cx="1175127" cy="1"/>
          </a:xfrm>
          <a:prstGeom prst="line">
            <a:avLst/>
          </a:prstGeom>
          <a:ln w="57150" cap="flat">
            <a:solidFill>
              <a:srgbClr val="000000"/>
            </a:solidFill>
            <a:prstDash val="solid"/>
            <a:headEnd type="none" w="sm" len="sm"/>
            <a:tailEnd type="arrow" w="med" len="sm"/>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7958" y="2644484"/>
            <a:ext cx="5975541" cy="6356958"/>
          </a:xfrm>
          <a:custGeom>
            <a:avLst/>
            <a:gdLst/>
            <a:ahLst/>
            <a:cxnLst/>
            <a:rect l="l" t="t" r="r" b="b"/>
            <a:pathLst>
              <a:path w="5975541" h="6356958">
                <a:moveTo>
                  <a:pt x="0" y="0"/>
                </a:moveTo>
                <a:lnTo>
                  <a:pt x="5975540" y="0"/>
                </a:lnTo>
                <a:lnTo>
                  <a:pt x="5975540" y="6356958"/>
                </a:lnTo>
                <a:lnTo>
                  <a:pt x="0" y="6356958"/>
                </a:lnTo>
                <a:lnTo>
                  <a:pt x="0" y="0"/>
                </a:lnTo>
                <a:close/>
              </a:path>
            </a:pathLst>
          </a:custGeom>
          <a:blipFill>
            <a:blip r:embed="rId2"/>
            <a:stretch>
              <a:fillRect/>
            </a:stretch>
          </a:blipFill>
        </p:spPr>
      </p:sp>
      <p:sp>
        <p:nvSpPr>
          <p:cNvPr id="3" name="Freeform 3"/>
          <p:cNvSpPr/>
          <p:nvPr/>
        </p:nvSpPr>
        <p:spPr>
          <a:xfrm>
            <a:off x="1749841" y="2644484"/>
            <a:ext cx="5975541" cy="6356958"/>
          </a:xfrm>
          <a:custGeom>
            <a:avLst/>
            <a:gdLst/>
            <a:ahLst/>
            <a:cxnLst/>
            <a:rect l="l" t="t" r="r" b="b"/>
            <a:pathLst>
              <a:path w="5975541" h="6356958">
                <a:moveTo>
                  <a:pt x="0" y="0"/>
                </a:moveTo>
                <a:lnTo>
                  <a:pt x="5975541" y="0"/>
                </a:lnTo>
                <a:lnTo>
                  <a:pt x="5975541" y="6356958"/>
                </a:lnTo>
                <a:lnTo>
                  <a:pt x="0" y="6356958"/>
                </a:lnTo>
                <a:lnTo>
                  <a:pt x="0" y="0"/>
                </a:lnTo>
                <a:close/>
              </a:path>
            </a:pathLst>
          </a:custGeom>
          <a:blipFill>
            <a:blip r:embed="rId3"/>
            <a:stretch>
              <a:fillRect/>
            </a:stretch>
          </a:blipFill>
        </p:spPr>
      </p:sp>
      <p:sp>
        <p:nvSpPr>
          <p:cNvPr id="4" name="TextBox 4"/>
          <p:cNvSpPr txBox="1"/>
          <p:nvPr/>
        </p:nvSpPr>
        <p:spPr>
          <a:xfrm>
            <a:off x="0" y="317718"/>
            <a:ext cx="18288000" cy="1988820"/>
          </a:xfrm>
          <a:prstGeom prst="rect">
            <a:avLst/>
          </a:prstGeom>
        </p:spPr>
        <p:txBody>
          <a:bodyPr lIns="0" tIns="0" rIns="0" bIns="0" rtlCol="0" anchor="t">
            <a:spAutoFit/>
          </a:bodyPr>
          <a:lstStyle/>
          <a:p>
            <a:pPr algn="ctr">
              <a:lnSpc>
                <a:spcPts val="7979"/>
              </a:lnSpc>
            </a:pPr>
            <a:r>
              <a:rPr lang="en-US" sz="5699" b="1">
                <a:solidFill>
                  <a:srgbClr val="000000"/>
                </a:solidFill>
                <a:latin typeface="Canva Sans Bold"/>
                <a:ea typeface="Canva Sans Bold"/>
                <a:cs typeface="Canva Sans Bold"/>
                <a:sym typeface="Canva Sans Bold"/>
              </a:rPr>
              <a:t>Comparitive Analysis Between PD vs HC Spectogram </a:t>
            </a:r>
          </a:p>
        </p:txBody>
      </p:sp>
      <p:sp>
        <p:nvSpPr>
          <p:cNvPr id="5" name="TextBox 5"/>
          <p:cNvSpPr txBox="1"/>
          <p:nvPr/>
        </p:nvSpPr>
        <p:spPr>
          <a:xfrm>
            <a:off x="2570786" y="8934767"/>
            <a:ext cx="3894733"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Fig: Spectrogram 1</a:t>
            </a:r>
          </a:p>
        </p:txBody>
      </p:sp>
      <p:sp>
        <p:nvSpPr>
          <p:cNvPr id="6" name="TextBox 6"/>
          <p:cNvSpPr txBox="1"/>
          <p:nvPr/>
        </p:nvSpPr>
        <p:spPr>
          <a:xfrm>
            <a:off x="11871813" y="8934767"/>
            <a:ext cx="3907830"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Fig: Spectrogram 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6792" y="1028700"/>
            <a:ext cx="13448760" cy="2979703"/>
          </a:xfrm>
          <a:custGeom>
            <a:avLst/>
            <a:gdLst/>
            <a:ahLst/>
            <a:cxnLst/>
            <a:rect l="l" t="t" r="r" b="b"/>
            <a:pathLst>
              <a:path w="13448760" h="2979703">
                <a:moveTo>
                  <a:pt x="0" y="0"/>
                </a:moveTo>
                <a:lnTo>
                  <a:pt x="13448760" y="0"/>
                </a:lnTo>
                <a:lnTo>
                  <a:pt x="13448760" y="2979703"/>
                </a:lnTo>
                <a:lnTo>
                  <a:pt x="0" y="2979703"/>
                </a:lnTo>
                <a:lnTo>
                  <a:pt x="0" y="0"/>
                </a:lnTo>
                <a:close/>
              </a:path>
            </a:pathLst>
          </a:custGeom>
          <a:blipFill>
            <a:blip r:embed="rId2"/>
            <a:stretch>
              <a:fillRect l="-4429" r="-4429" b="-11485"/>
            </a:stretch>
          </a:blipFill>
        </p:spPr>
      </p:sp>
      <p:sp>
        <p:nvSpPr>
          <p:cNvPr id="3" name="Freeform 3"/>
          <p:cNvSpPr/>
          <p:nvPr/>
        </p:nvSpPr>
        <p:spPr>
          <a:xfrm>
            <a:off x="866595" y="4665727"/>
            <a:ext cx="17059073" cy="4905428"/>
          </a:xfrm>
          <a:custGeom>
            <a:avLst/>
            <a:gdLst/>
            <a:ahLst/>
            <a:cxnLst/>
            <a:rect l="l" t="t" r="r" b="b"/>
            <a:pathLst>
              <a:path w="17059073" h="4905428">
                <a:moveTo>
                  <a:pt x="0" y="0"/>
                </a:moveTo>
                <a:lnTo>
                  <a:pt x="17059073" y="0"/>
                </a:lnTo>
                <a:lnTo>
                  <a:pt x="17059073" y="4905428"/>
                </a:lnTo>
                <a:lnTo>
                  <a:pt x="0" y="4905428"/>
                </a:lnTo>
                <a:lnTo>
                  <a:pt x="0" y="0"/>
                </a:lnTo>
                <a:close/>
              </a:path>
            </a:pathLst>
          </a:custGeom>
          <a:blipFill>
            <a:blip r:embed="rId3"/>
            <a:stretch>
              <a:fillRect l="-94" t="-1911" r="-94"/>
            </a:stretch>
          </a:blipFill>
        </p:spPr>
      </p:sp>
      <p:sp>
        <p:nvSpPr>
          <p:cNvPr id="4" name="TextBox 4"/>
          <p:cNvSpPr txBox="1"/>
          <p:nvPr/>
        </p:nvSpPr>
        <p:spPr>
          <a:xfrm>
            <a:off x="6019800" y="191770"/>
            <a:ext cx="6454097" cy="1393824"/>
          </a:xfrm>
          <a:prstGeom prst="rect">
            <a:avLst/>
          </a:prstGeom>
        </p:spPr>
        <p:txBody>
          <a:bodyPr wrap="square" lIns="0" tIns="0" rIns="0" bIns="0" rtlCol="0" anchor="t">
            <a:spAutoFit/>
          </a:bodyPr>
          <a:lstStyle/>
          <a:p>
            <a:pPr algn="ctr">
              <a:lnSpc>
                <a:spcPts val="5600"/>
              </a:lnSpc>
            </a:pPr>
            <a:r>
              <a:rPr lang="en-US" sz="4000" b="1" dirty="0">
                <a:solidFill>
                  <a:srgbClr val="000000"/>
                </a:solidFill>
                <a:latin typeface="Canva Sans Bold"/>
                <a:ea typeface="Canva Sans Bold"/>
                <a:cs typeface="Canva Sans Bold"/>
                <a:sym typeface="Canva Sans Bold"/>
              </a:rPr>
              <a:t>Grad CAM Interpretation</a:t>
            </a:r>
          </a:p>
          <a:p>
            <a:pPr algn="ctr">
              <a:lnSpc>
                <a:spcPts val="5600"/>
              </a:lnSpc>
            </a:pPr>
            <a:endParaRPr lang="en-US" sz="4000"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0038" y="962025"/>
            <a:ext cx="11937221" cy="10181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Represents time–frequency characteristics of the voice signal</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X-axis: Time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Y-axis: Frequency</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Color intensity: Signal energy</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A trained human suspects pathology here but cannot quantify confidence</a:t>
            </a:r>
          </a:p>
          <a:p>
            <a:pPr algn="l">
              <a:lnSpc>
                <a:spcPts val="4759"/>
              </a:lnSpc>
            </a:pPr>
            <a:r>
              <a:rPr lang="en-US" sz="3399" b="1">
                <a:solidFill>
                  <a:srgbClr val="000000"/>
                </a:solidFill>
                <a:latin typeface="Canva Sans Bold"/>
                <a:ea typeface="Canva Sans Bold"/>
                <a:cs typeface="Canva Sans Bold"/>
                <a:sym typeface="Canva Sans Bold"/>
              </a:rPr>
              <a:t>Observed abnormalities: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Irregular and broken harmonic bands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Reduced harmonic clarity</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Increased noise in mid and high frequencies</a:t>
            </a:r>
          </a:p>
          <a:p>
            <a:pPr algn="l">
              <a:lnSpc>
                <a:spcPts val="4759"/>
              </a:lnSpc>
            </a:pPr>
            <a:r>
              <a:rPr lang="en-US" sz="3399" b="1">
                <a:solidFill>
                  <a:srgbClr val="000000"/>
                </a:solidFill>
                <a:latin typeface="Canva Sans Bold"/>
                <a:ea typeface="Canva Sans Bold"/>
                <a:cs typeface="Canva Sans Bold"/>
                <a:sym typeface="Canva Sans Bold"/>
              </a:rPr>
              <a:t>Clinical relevance: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Indicates vocal instability</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Common in Parkinson’s speech due to motor control impairment</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endParaRPr lang="en-US" sz="3399">
              <a:solidFill>
                <a:srgbClr val="000000"/>
              </a:solidFill>
              <a:latin typeface="Canva Sans"/>
              <a:ea typeface="Canva Sans"/>
              <a:cs typeface="Canva Sans"/>
              <a:sym typeface="Canva Sans"/>
            </a:endParaRPr>
          </a:p>
        </p:txBody>
      </p:sp>
      <p:sp>
        <p:nvSpPr>
          <p:cNvPr id="3" name="Freeform 3"/>
          <p:cNvSpPr/>
          <p:nvPr/>
        </p:nvSpPr>
        <p:spPr>
          <a:xfrm>
            <a:off x="12857787" y="1603309"/>
            <a:ext cx="5042520" cy="5380738"/>
          </a:xfrm>
          <a:custGeom>
            <a:avLst/>
            <a:gdLst/>
            <a:ahLst/>
            <a:cxnLst/>
            <a:rect l="l" t="t" r="r" b="b"/>
            <a:pathLst>
              <a:path w="5042520" h="5380738">
                <a:moveTo>
                  <a:pt x="0" y="0"/>
                </a:moveTo>
                <a:lnTo>
                  <a:pt x="5042520" y="0"/>
                </a:lnTo>
                <a:lnTo>
                  <a:pt x="5042520" y="5380738"/>
                </a:lnTo>
                <a:lnTo>
                  <a:pt x="0" y="5380738"/>
                </a:lnTo>
                <a:lnTo>
                  <a:pt x="0" y="0"/>
                </a:lnTo>
                <a:close/>
              </a:path>
            </a:pathLst>
          </a:custGeom>
          <a:blipFill>
            <a:blip r:embed="rId2"/>
            <a:stretch>
              <a:fillRect/>
            </a:stretch>
          </a:blipFill>
        </p:spPr>
      </p:sp>
      <p:sp>
        <p:nvSpPr>
          <p:cNvPr id="4" name="TextBox 4"/>
          <p:cNvSpPr txBox="1"/>
          <p:nvPr/>
        </p:nvSpPr>
        <p:spPr>
          <a:xfrm>
            <a:off x="4800600" y="257175"/>
            <a:ext cx="8742611" cy="771525"/>
          </a:xfrm>
          <a:prstGeom prst="rect">
            <a:avLst/>
          </a:prstGeom>
        </p:spPr>
        <p:txBody>
          <a:bodyPr wrap="square" lIns="0" tIns="0" rIns="0" bIns="0" rtlCol="0" anchor="t">
            <a:spAutoFit/>
          </a:bodyPr>
          <a:lstStyle/>
          <a:p>
            <a:pPr algn="ctr">
              <a:lnSpc>
                <a:spcPts val="6300"/>
              </a:lnSpc>
            </a:pPr>
            <a:r>
              <a:rPr lang="en-US" sz="4500" b="1" dirty="0">
                <a:solidFill>
                  <a:srgbClr val="000000"/>
                </a:solidFill>
                <a:latin typeface="Canva Sans Bold"/>
                <a:ea typeface="Canva Sans Bold"/>
                <a:cs typeface="Canva Sans Bold"/>
                <a:sym typeface="Canva Sans Bold"/>
              </a:rPr>
              <a:t>Original Spectrogram Analysis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89286"/>
            <a:ext cx="11937221" cy="89814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Visualizes important regions used by the CNN for prediction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Computed using gradient-based explainability (Grad-CAM style)</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r>
              <a:rPr lang="en-US" sz="3399" b="1">
                <a:solidFill>
                  <a:srgbClr val="000000"/>
                </a:solidFill>
                <a:latin typeface="Canva Sans Bold"/>
                <a:ea typeface="Canva Sans Bold"/>
                <a:cs typeface="Canva Sans Bold"/>
                <a:sym typeface="Canva Sans Bold"/>
              </a:rPr>
              <a:t>Color interpretation: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Blue → low importance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Yellow → medium importance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Red → high importance</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r>
              <a:rPr lang="en-US" sz="3399" b="1">
                <a:solidFill>
                  <a:srgbClr val="000000"/>
                </a:solidFill>
                <a:latin typeface="Canva Sans Bold"/>
                <a:ea typeface="Canva Sans Bold"/>
                <a:cs typeface="Canva Sans Bold"/>
                <a:sym typeface="Canva Sans Bold"/>
              </a:rPr>
              <a:t>Key observations: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Strong activation in mid-frequency speech bands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Focus on unstable and noisy harmonic regions</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endParaRPr lang="en-US" sz="3399">
              <a:solidFill>
                <a:srgbClr val="000000"/>
              </a:solidFill>
              <a:latin typeface="Canva Sans"/>
              <a:ea typeface="Canva Sans"/>
              <a:cs typeface="Canva Sans"/>
              <a:sym typeface="Canva Sans"/>
            </a:endParaRPr>
          </a:p>
        </p:txBody>
      </p:sp>
      <p:sp>
        <p:nvSpPr>
          <p:cNvPr id="3" name="Freeform 3"/>
          <p:cNvSpPr/>
          <p:nvPr/>
        </p:nvSpPr>
        <p:spPr>
          <a:xfrm>
            <a:off x="12900189" y="2453131"/>
            <a:ext cx="5042520" cy="5380738"/>
          </a:xfrm>
          <a:custGeom>
            <a:avLst/>
            <a:gdLst/>
            <a:ahLst/>
            <a:cxnLst/>
            <a:rect l="l" t="t" r="r" b="b"/>
            <a:pathLst>
              <a:path w="5042520" h="5380738">
                <a:moveTo>
                  <a:pt x="0" y="0"/>
                </a:moveTo>
                <a:lnTo>
                  <a:pt x="5042520" y="0"/>
                </a:lnTo>
                <a:lnTo>
                  <a:pt x="5042520" y="5380738"/>
                </a:lnTo>
                <a:lnTo>
                  <a:pt x="0" y="5380738"/>
                </a:lnTo>
                <a:lnTo>
                  <a:pt x="0" y="0"/>
                </a:lnTo>
                <a:close/>
              </a:path>
            </a:pathLst>
          </a:custGeom>
          <a:blipFill>
            <a:blip r:embed="rId2"/>
            <a:stretch>
              <a:fillRect/>
            </a:stretch>
          </a:blipFill>
        </p:spPr>
      </p:sp>
      <p:sp>
        <p:nvSpPr>
          <p:cNvPr id="4" name="TextBox 4"/>
          <p:cNvSpPr txBox="1"/>
          <p:nvPr/>
        </p:nvSpPr>
        <p:spPr>
          <a:xfrm>
            <a:off x="4876801" y="257175"/>
            <a:ext cx="8748316" cy="771525"/>
          </a:xfrm>
          <a:prstGeom prst="rect">
            <a:avLst/>
          </a:prstGeom>
        </p:spPr>
        <p:txBody>
          <a:bodyPr wrap="square" lIns="0" tIns="0" rIns="0" bIns="0" rtlCol="0" anchor="t">
            <a:spAutoFit/>
          </a:bodyPr>
          <a:lstStyle/>
          <a:p>
            <a:pPr algn="ctr">
              <a:lnSpc>
                <a:spcPts val="6300"/>
              </a:lnSpc>
            </a:pPr>
            <a:r>
              <a:rPr lang="en-US" sz="4500" b="1" dirty="0">
                <a:solidFill>
                  <a:srgbClr val="000000"/>
                </a:solidFill>
                <a:latin typeface="Canva Sans Bold"/>
                <a:ea typeface="Canva Sans Bold"/>
                <a:cs typeface="Canva Sans Bold"/>
                <a:sym typeface="Canva Sans Bold"/>
              </a:rPr>
              <a:t>Gradient-Based Heatmap (XAI)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26" y="1087668"/>
            <a:ext cx="11937221" cy="8561070"/>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Color interpretation</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 / 🟡 (red–yellow): Strong influence on PD prediction</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 / 🟣 (blue–purple): Weak or no influence</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So wherever bright heatmap colors overlap with abnormal spectrogram patterns,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 ➡️ those regions convinced the model that the voice is PD.</a:t>
            </a:r>
          </a:p>
          <a:p>
            <a:pPr algn="l">
              <a:lnSpc>
                <a:spcPts val="3780"/>
              </a:lnSpc>
            </a:pPr>
            <a:endParaRPr lang="en-US" sz="2700">
              <a:solidFill>
                <a:srgbClr val="000000"/>
              </a:solidFill>
              <a:latin typeface="Canva Sans"/>
              <a:ea typeface="Canva Sans"/>
              <a:cs typeface="Canva Sans"/>
              <a:sym typeface="Canva Sans"/>
            </a:endParaRPr>
          </a:p>
          <a:p>
            <a:pPr algn="l">
              <a:lnSpc>
                <a:spcPts val="3780"/>
              </a:lnSpc>
            </a:pPr>
            <a:r>
              <a:rPr lang="en-US" sz="2700" b="1">
                <a:solidFill>
                  <a:srgbClr val="000000"/>
                </a:solidFill>
                <a:latin typeface="Canva Sans Bold"/>
                <a:ea typeface="Canva Sans Bold"/>
                <a:cs typeface="Canva Sans Bold"/>
                <a:sym typeface="Canva Sans Bold"/>
              </a:rPr>
              <a:t>Red/yellow regions lie exactly on</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Broken harmonics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Noise-dominated zones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Pitch instability areas</a:t>
            </a:r>
          </a:p>
          <a:p>
            <a:pPr algn="l">
              <a:lnSpc>
                <a:spcPts val="3780"/>
              </a:lnSpc>
            </a:pPr>
            <a:endParaRPr lang="en-US" sz="2700">
              <a:solidFill>
                <a:srgbClr val="000000"/>
              </a:solidFill>
              <a:latin typeface="Canva Sans"/>
              <a:ea typeface="Canva Sans"/>
              <a:cs typeface="Canva Sans"/>
              <a:sym typeface="Canva Sans"/>
            </a:endParaRPr>
          </a:p>
          <a:p>
            <a:pPr algn="l">
              <a:lnSpc>
                <a:spcPts val="3780"/>
              </a:lnSpc>
            </a:pPr>
            <a:r>
              <a:rPr lang="en-US" sz="2700" b="1">
                <a:solidFill>
                  <a:srgbClr val="000000"/>
                </a:solidFill>
                <a:latin typeface="Canva Sans Bold"/>
                <a:ea typeface="Canva Sans Bold"/>
                <a:cs typeface="Canva Sans Bold"/>
                <a:sym typeface="Canva Sans Bold"/>
              </a:rPr>
              <a:t>This alignment means: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Model reasoning matches medical theory</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Prediction is not accidental</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Decision is physiologically meaningful</a:t>
            </a:r>
          </a:p>
          <a:p>
            <a:pPr algn="l">
              <a:lnSpc>
                <a:spcPts val="3780"/>
              </a:lnSpc>
            </a:pPr>
            <a:endParaRPr lang="en-US" sz="2700">
              <a:solidFill>
                <a:srgbClr val="000000"/>
              </a:solidFill>
              <a:latin typeface="Canva Sans"/>
              <a:ea typeface="Canva Sans"/>
              <a:cs typeface="Canva Sans"/>
              <a:sym typeface="Canva Sans"/>
            </a:endParaRPr>
          </a:p>
          <a:p>
            <a:pPr algn="l">
              <a:lnSpc>
                <a:spcPts val="3780"/>
              </a:lnSpc>
            </a:pPr>
            <a:endParaRPr lang="en-US" sz="2700">
              <a:solidFill>
                <a:srgbClr val="000000"/>
              </a:solidFill>
              <a:latin typeface="Canva Sans"/>
              <a:ea typeface="Canva Sans"/>
              <a:cs typeface="Canva Sans"/>
              <a:sym typeface="Canva Sans"/>
            </a:endParaRPr>
          </a:p>
        </p:txBody>
      </p:sp>
      <p:sp>
        <p:nvSpPr>
          <p:cNvPr id="3" name="Freeform 3"/>
          <p:cNvSpPr/>
          <p:nvPr/>
        </p:nvSpPr>
        <p:spPr>
          <a:xfrm>
            <a:off x="12275848" y="3239054"/>
            <a:ext cx="5161021" cy="5484464"/>
          </a:xfrm>
          <a:custGeom>
            <a:avLst/>
            <a:gdLst/>
            <a:ahLst/>
            <a:cxnLst/>
            <a:rect l="l" t="t" r="r" b="b"/>
            <a:pathLst>
              <a:path w="5161021" h="5484464">
                <a:moveTo>
                  <a:pt x="0" y="0"/>
                </a:moveTo>
                <a:lnTo>
                  <a:pt x="5161021" y="0"/>
                </a:lnTo>
                <a:lnTo>
                  <a:pt x="5161021" y="5484464"/>
                </a:lnTo>
                <a:lnTo>
                  <a:pt x="0" y="5484464"/>
                </a:lnTo>
                <a:lnTo>
                  <a:pt x="0" y="0"/>
                </a:lnTo>
                <a:close/>
              </a:path>
            </a:pathLst>
          </a:custGeom>
          <a:blipFill>
            <a:blip r:embed="rId2"/>
            <a:stretch>
              <a:fillRect/>
            </a:stretch>
          </a:blipFill>
        </p:spPr>
      </p:sp>
      <p:sp>
        <p:nvSpPr>
          <p:cNvPr id="4" name="TextBox 4"/>
          <p:cNvSpPr txBox="1"/>
          <p:nvPr/>
        </p:nvSpPr>
        <p:spPr>
          <a:xfrm>
            <a:off x="4953000" y="266700"/>
            <a:ext cx="8515549" cy="662939"/>
          </a:xfrm>
          <a:prstGeom prst="rect">
            <a:avLst/>
          </a:prstGeom>
        </p:spPr>
        <p:txBody>
          <a:bodyPr wrap="square" lIns="0" tIns="0" rIns="0" bIns="0" rtlCol="0" anchor="t">
            <a:spAutoFit/>
          </a:bodyPr>
          <a:lstStyle/>
          <a:p>
            <a:pPr algn="ctr">
              <a:lnSpc>
                <a:spcPts val="5460"/>
              </a:lnSpc>
            </a:pPr>
            <a:r>
              <a:rPr lang="en-US" sz="3900" b="1" dirty="0">
                <a:solidFill>
                  <a:srgbClr val="000000"/>
                </a:solidFill>
                <a:latin typeface="Canva Sans Bold"/>
                <a:ea typeface="Canva Sans Bold"/>
                <a:cs typeface="Canva Sans Bold"/>
                <a:sym typeface="Canva Sans Bold"/>
              </a:rPr>
              <a:t>Overlay – Spectrogram + Heatmap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886200" y="-171450"/>
            <a:ext cx="10228361" cy="150560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Literature Survey</a:t>
            </a:r>
          </a:p>
        </p:txBody>
      </p:sp>
      <p:graphicFrame>
        <p:nvGraphicFramePr>
          <p:cNvPr id="6" name="Table 5">
            <a:extLst>
              <a:ext uri="{FF2B5EF4-FFF2-40B4-BE49-F238E27FC236}">
                <a16:creationId xmlns:a16="http://schemas.microsoft.com/office/drawing/2014/main" id="{13E8DA73-192F-D304-ED71-CF87609877CD}"/>
              </a:ext>
            </a:extLst>
          </p:cNvPr>
          <p:cNvGraphicFramePr>
            <a:graphicFrameLocks noGrp="1"/>
          </p:cNvGraphicFramePr>
          <p:nvPr>
            <p:extLst>
              <p:ext uri="{D42A27DB-BD31-4B8C-83A1-F6EECF244321}">
                <p14:modId xmlns:p14="http://schemas.microsoft.com/office/powerpoint/2010/main" val="2391924532"/>
              </p:ext>
            </p:extLst>
          </p:nvPr>
        </p:nvGraphicFramePr>
        <p:xfrm>
          <a:off x="533400" y="1638300"/>
          <a:ext cx="17221201" cy="8458200"/>
        </p:xfrm>
        <a:graphic>
          <a:graphicData uri="http://schemas.openxmlformats.org/drawingml/2006/table">
            <a:tbl>
              <a:tblPr firstRow="1" bandRow="1">
                <a:tableStyleId>{912C8C85-51F0-491E-9774-3900AFEF0FD7}</a:tableStyleId>
              </a:tblPr>
              <a:tblGrid>
                <a:gridCol w="649857">
                  <a:extLst>
                    <a:ext uri="{9D8B030D-6E8A-4147-A177-3AD203B41FA5}">
                      <a16:colId xmlns:a16="http://schemas.microsoft.com/office/drawing/2014/main" val="948021349"/>
                    </a:ext>
                  </a:extLst>
                </a:gridCol>
                <a:gridCol w="2112034">
                  <a:extLst>
                    <a:ext uri="{9D8B030D-6E8A-4147-A177-3AD203B41FA5}">
                      <a16:colId xmlns:a16="http://schemas.microsoft.com/office/drawing/2014/main" val="1654553883"/>
                    </a:ext>
                  </a:extLst>
                </a:gridCol>
                <a:gridCol w="1624642">
                  <a:extLst>
                    <a:ext uri="{9D8B030D-6E8A-4147-A177-3AD203B41FA5}">
                      <a16:colId xmlns:a16="http://schemas.microsoft.com/office/drawing/2014/main" val="3087030756"/>
                    </a:ext>
                  </a:extLst>
                </a:gridCol>
                <a:gridCol w="812321">
                  <a:extLst>
                    <a:ext uri="{9D8B030D-6E8A-4147-A177-3AD203B41FA5}">
                      <a16:colId xmlns:a16="http://schemas.microsoft.com/office/drawing/2014/main" val="2758507724"/>
                    </a:ext>
                  </a:extLst>
                </a:gridCol>
                <a:gridCol w="1949570">
                  <a:extLst>
                    <a:ext uri="{9D8B030D-6E8A-4147-A177-3AD203B41FA5}">
                      <a16:colId xmlns:a16="http://schemas.microsoft.com/office/drawing/2014/main" val="2060672189"/>
                    </a:ext>
                  </a:extLst>
                </a:gridCol>
                <a:gridCol w="4357776">
                  <a:extLst>
                    <a:ext uri="{9D8B030D-6E8A-4147-A177-3AD203B41FA5}">
                      <a16:colId xmlns:a16="http://schemas.microsoft.com/office/drawing/2014/main" val="3846167784"/>
                    </a:ext>
                  </a:extLst>
                </a:gridCol>
                <a:gridCol w="3602967">
                  <a:extLst>
                    <a:ext uri="{9D8B030D-6E8A-4147-A177-3AD203B41FA5}">
                      <a16:colId xmlns:a16="http://schemas.microsoft.com/office/drawing/2014/main" val="1575878704"/>
                    </a:ext>
                  </a:extLst>
                </a:gridCol>
                <a:gridCol w="2112034">
                  <a:extLst>
                    <a:ext uri="{9D8B030D-6E8A-4147-A177-3AD203B41FA5}">
                      <a16:colId xmlns:a16="http://schemas.microsoft.com/office/drawing/2014/main" val="2674809425"/>
                    </a:ext>
                  </a:extLst>
                </a:gridCol>
              </a:tblGrid>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Sl No</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Page Title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Name of Journal</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Year</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Dataset Source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Method Used</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Outcome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Gap</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1140331"/>
                  </a:ext>
                </a:extLst>
              </a:tr>
              <a:tr h="1769864">
                <a:tc>
                  <a:txBody>
                    <a:bodyPr/>
                    <a:lstStyle/>
                    <a:p>
                      <a:pPr algn="ctr"/>
                      <a:r>
                        <a:rPr lang="en-US"/>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a:solidFill>
                            <a:schemeClr val="dk1"/>
                          </a:solidFill>
                          <a:effectLst/>
                        </a:rPr>
                        <a:t>Early Detection of Parkinson‟s Disease Using Convolutional</a:t>
                      </a:r>
                      <a:endParaRPr lang="en-US" sz="1800" kern="1200">
                        <a:solidFill>
                          <a:schemeClr val="dk1"/>
                        </a:solidFill>
                        <a:effectLst/>
                      </a:endParaRPr>
                    </a:p>
                    <a:p>
                      <a:r>
                        <a:rPr lang="en-US" sz="1800" b="0" kern="1200">
                          <a:solidFill>
                            <a:schemeClr val="dk1"/>
                          </a:solidFill>
                          <a:effectLst/>
                        </a:rPr>
                        <a:t>Neural Networks on Handwritten Patterns</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b="0">
                          <a:effectLst/>
                        </a:rPr>
                        <a:t>ResearchGate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a:solidFill>
                            <a:schemeClr val="dk1"/>
                          </a:solidFill>
                          <a:effectLst/>
                        </a:rPr>
                        <a:t>Faculty of Medicine of Botucatu, Sao</a:t>
                      </a:r>
                    </a:p>
                    <a:p>
                      <a:r>
                        <a:rPr lang="en-US" sz="1800" b="0" kern="1200">
                          <a:solidFill>
                            <a:schemeClr val="dk1"/>
                          </a:solidFill>
                          <a:effectLst/>
                        </a:rPr>
                        <a:t>Paulo State University, Brazil</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a:effectLst/>
                        </a:rPr>
                        <a:t>CNN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a:solidFill>
                            <a:schemeClr val="dk1"/>
                          </a:solidFill>
                          <a:effectLst/>
                        </a:rPr>
                        <a:t>MEANDER PATTERN:Gained an average accuracy of 88% by training the model with 35 epochs using the pattern “meander” from HandPD dataset SPIRAL PATTERN:</a:t>
                      </a:r>
                      <a:endParaRPr lang="en-US" sz="1800" kern="1200">
                        <a:solidFill>
                          <a:schemeClr val="dk1"/>
                        </a:solidFill>
                        <a:effectLst/>
                      </a:endParaRPr>
                    </a:p>
                    <a:p>
                      <a:r>
                        <a:rPr lang="en-US" sz="1800" b="0" kern="1200">
                          <a:solidFill>
                            <a:schemeClr val="dk1"/>
                          </a:solidFill>
                          <a:effectLst/>
                        </a:rPr>
                        <a:t>We gained an average accuracy of 90% </a:t>
                      </a:r>
                      <a:endParaRPr lang="en-US" sz="1800" kern="1200">
                        <a:solidFill>
                          <a:schemeClr val="dk1"/>
                        </a:solidFill>
                        <a:effectLst/>
                      </a:endParaRP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a:effectLst/>
                        </a:rPr>
                        <a:t>No Work On Voice Data and No Explainable AI Implementation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54242"/>
                  </a:ext>
                </a:extLst>
              </a:tr>
              <a:tr h="1600200">
                <a:tc>
                  <a:txBody>
                    <a:bodyPr/>
                    <a:lstStyle/>
                    <a:p>
                      <a:pPr algn="ctr"/>
                      <a:r>
                        <a:rPr lang="en-US"/>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Classification of Parkinson Disease Based on Patient’s Voice Signal Using Machine Learning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a:effectLst/>
                        </a:rPr>
                        <a:t>Intelligent Automation &amp; Soft Computing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a:effectLst/>
                        </a:rPr>
                        <a:t>2022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a:effectLst/>
                        </a:rPr>
                        <a:t>Voice dataset from 31 individuals (23 with Parkinson’s, 8 healthy).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a:effectLst/>
                        </a:rPr>
                        <a:t>SGD classifier, XG boost, Logistic Regression ,Random forest, KNN,Decision Tree as ML CLASSIFIER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a:solidFill>
                            <a:schemeClr val="dk1"/>
                          </a:solidFill>
                          <a:effectLst/>
                        </a:rPr>
                        <a:t>The Random Forest Classifier gave the highest accuracy: 97.1%,KNN 95.4%,DECISION TREE:95.8%,XGBOOST 95%,LOGISTIC REGRESSION 91.6%,SGD:91.6%</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a:effectLst/>
                        </a:rPr>
                        <a:t>No Deep LLearning Based Methods Used or No Work on Handwritten based Data.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0925359"/>
                  </a:ext>
                </a:extLst>
              </a:tr>
              <a:tr h="2318366">
                <a:tc>
                  <a:txBody>
                    <a:bodyPr/>
                    <a:lstStyle/>
                    <a:p>
                      <a:pPr algn="ctr"/>
                      <a:r>
                        <a:rPr lang="en-US"/>
                        <a:t>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Voice analysis in Parkinson’s disease - a systematic literature review</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a:solidFill>
                            <a:schemeClr val="dk1"/>
                          </a:solidFill>
                          <a:effectLst/>
                        </a:rPr>
                        <a:t>Artificial Intelligence</a:t>
                      </a:r>
                      <a:endParaRPr lang="en-IN" sz="1800" kern="1200">
                        <a:solidFill>
                          <a:schemeClr val="dk1"/>
                        </a:solidFill>
                        <a:effectLst/>
                      </a:endParaRPr>
                    </a:p>
                    <a:p>
                      <a:r>
                        <a:rPr lang="en-IN" sz="1800" b="0" kern="1200">
                          <a:solidFill>
                            <a:schemeClr val="dk1"/>
                          </a:solidFill>
                          <a:effectLst/>
                        </a:rPr>
                        <a:t>in Medicine (elsevier)</a:t>
                      </a:r>
                      <a:endParaRPr lang="en-IN" sz="1800" kern="120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a:effectLst/>
                        </a:rPr>
                        <a:t>2025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a:solidFill>
                            <a:schemeClr val="dk1"/>
                          </a:solidFill>
                          <a:effectLst/>
                        </a:rPr>
                        <a:t>UCI Parkinson’s Datasets, </a:t>
                      </a:r>
                      <a:endParaRPr lang="en-IN" sz="1800" kern="1200">
                        <a:solidFill>
                          <a:schemeClr val="dk1"/>
                        </a:solidFill>
                        <a:effectLst/>
                      </a:endParaRPr>
                    </a:p>
                    <a:p>
                      <a:r>
                        <a:rPr lang="en-IN" sz="1800" b="0" kern="1200">
                          <a:solidFill>
                            <a:schemeClr val="dk1"/>
                          </a:solidFill>
                          <a:effectLst/>
                        </a:rPr>
                        <a:t>PC-GITA Dataset,</a:t>
                      </a:r>
                      <a:endParaRPr lang="en-IN" sz="1800" kern="1200">
                        <a:solidFill>
                          <a:schemeClr val="dk1"/>
                        </a:solidFill>
                        <a:effectLst/>
                      </a:endParaRPr>
                    </a:p>
                    <a:p>
                      <a:r>
                        <a:rPr lang="en-IN" sz="1800" b="0" kern="1200">
                          <a:solidFill>
                            <a:schemeClr val="dk1"/>
                          </a:solidFill>
                          <a:effectLst/>
                        </a:rPr>
                        <a:t>MDVR-KCL Dataset,</a:t>
                      </a:r>
                      <a:endParaRPr lang="en-IN" sz="1800" kern="1200">
                        <a:solidFill>
                          <a:schemeClr val="dk1"/>
                        </a:solidFill>
                        <a:effectLst/>
                      </a:endParaRPr>
                    </a:p>
                    <a:p>
                      <a:r>
                        <a:rPr lang="en-IN" sz="1800" b="0" kern="1200">
                          <a:solidFill>
                            <a:schemeClr val="dk1"/>
                          </a:solidFill>
                          <a:effectLst/>
                        </a:rPr>
                        <a:t>mPower Dataset,</a:t>
                      </a:r>
                      <a:endParaRPr lang="en-IN" sz="1800" kern="1200">
                        <a:solidFill>
                          <a:schemeClr val="dk1"/>
                        </a:solidFill>
                        <a:effectLst/>
                      </a:endParaRPr>
                    </a:p>
                    <a:p>
                      <a:r>
                        <a:rPr lang="en-IN" sz="1800" b="0" kern="1200">
                          <a:solidFill>
                            <a:schemeClr val="dk1"/>
                          </a:solidFill>
                          <a:effectLst/>
                        </a:rPr>
                        <a:t>PPMI Dataset,</a:t>
                      </a:r>
                      <a:endParaRPr lang="en-IN" sz="1800" kern="1200">
                        <a:solidFill>
                          <a:schemeClr val="dk1"/>
                        </a:solidFill>
                        <a:effectLst/>
                      </a:endParaRPr>
                    </a:p>
                    <a:p>
                      <a:r>
                        <a:rPr lang="en-IN" sz="1800" b="0" kern="1200">
                          <a:solidFill>
                            <a:schemeClr val="dk1"/>
                          </a:solidFill>
                          <a:effectLst/>
                        </a:rPr>
                        <a:t>Neurovoz Dataset,</a:t>
                      </a:r>
                      <a:endParaRPr lang="en-IN" sz="1800" kern="1200">
                        <a:solidFill>
                          <a:schemeClr val="dk1"/>
                        </a:solidFill>
                        <a:effectLst/>
                      </a:endParaRPr>
                    </a:p>
                    <a:p>
                      <a:r>
                        <a:rPr lang="en-IN" sz="1800" b="0" kern="1200">
                          <a:solidFill>
                            <a:schemeClr val="dk1"/>
                          </a:solidFill>
                          <a:effectLst/>
                        </a:rPr>
                        <a:t>GYENNO Datase</a:t>
                      </a:r>
                      <a:endParaRPr lang="en-IN"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a:solidFill>
                            <a:schemeClr val="dk1"/>
                          </a:solidFill>
                          <a:effectLst/>
                        </a:rPr>
                        <a:t>-PRISMA Guidelines</a:t>
                      </a:r>
                      <a:endParaRPr lang="en-IN" sz="1800" kern="1200">
                        <a:solidFill>
                          <a:schemeClr val="dk1"/>
                        </a:solidFill>
                        <a:effectLst/>
                      </a:endParaRPr>
                    </a:p>
                    <a:p>
                      <a:r>
                        <a:rPr lang="en-IN" sz="1800" b="0" kern="1200">
                          <a:solidFill>
                            <a:schemeClr val="dk1"/>
                          </a:solidFill>
                          <a:effectLst/>
                        </a:rPr>
                        <a:t>-Rayyan Tool</a:t>
                      </a:r>
                      <a:endParaRPr lang="en-IN" sz="1800" kern="1200">
                        <a:solidFill>
                          <a:schemeClr val="dk1"/>
                        </a:solidFill>
                        <a:effectLst/>
                      </a:endParaRPr>
                    </a:p>
                    <a:p>
                      <a:r>
                        <a:rPr lang="en-IN" sz="1800" b="0" kern="1200">
                          <a:solidFill>
                            <a:schemeClr val="dk1"/>
                          </a:solidFill>
                          <a:effectLst/>
                        </a:rPr>
                        <a:t>-Voice Activity Detection (VAD)</a:t>
                      </a:r>
                      <a:endParaRPr lang="en-IN" sz="1800" kern="1200">
                        <a:solidFill>
                          <a:schemeClr val="dk1"/>
                        </a:solidFill>
                        <a:effectLst/>
                      </a:endParaRPr>
                    </a:p>
                    <a:p>
                      <a:r>
                        <a:rPr lang="en-IN" sz="1800" b="0" kern="1200">
                          <a:solidFill>
                            <a:schemeClr val="dk1"/>
                          </a:solidFill>
                          <a:effectLst/>
                        </a:rPr>
                        <a:t>-PCA (Principal Component Analysis)</a:t>
                      </a:r>
                      <a:endParaRPr lang="en-IN" sz="1800" kern="1200">
                        <a:solidFill>
                          <a:schemeClr val="dk1"/>
                        </a:solidFill>
                        <a:effectLst/>
                      </a:endParaRPr>
                    </a:p>
                    <a:p>
                      <a:r>
                        <a:rPr lang="en-IN" sz="1800" b="0" kern="1200">
                          <a:solidFill>
                            <a:schemeClr val="dk1"/>
                          </a:solidFill>
                          <a:effectLst/>
                        </a:rPr>
                        <a:t>-Relief Algorithm</a:t>
                      </a:r>
                      <a:endParaRPr lang="en-IN" sz="1800" kern="1200">
                        <a:solidFill>
                          <a:schemeClr val="dk1"/>
                        </a:solidFill>
                        <a:effectLst/>
                      </a:endParaRPr>
                    </a:p>
                    <a:p>
                      <a:r>
                        <a:rPr lang="en-IN" sz="1800" b="0" kern="1200">
                          <a:solidFill>
                            <a:schemeClr val="dk1"/>
                          </a:solidFill>
                          <a:effectLst/>
                        </a:rPr>
                        <a:t>-Genetic Algorithm</a:t>
                      </a:r>
                      <a:endParaRPr lang="en-IN" sz="1800" kern="1200">
                        <a:solidFill>
                          <a:schemeClr val="dk1"/>
                        </a:solidFill>
                        <a:effectLst/>
                      </a:endParaRPr>
                    </a:p>
                    <a:p>
                      <a:r>
                        <a:rPr lang="en-IN" sz="1800" b="0" kern="1200">
                          <a:solidFill>
                            <a:schemeClr val="dk1"/>
                          </a:solidFill>
                          <a:effectLst/>
                        </a:rPr>
                        <a:t>-ANOVA</a:t>
                      </a:r>
                      <a:endParaRPr lang="en-IN" sz="1800" kern="1200">
                        <a:solidFill>
                          <a:schemeClr val="dk1"/>
                        </a:solidFill>
                        <a:effectLst/>
                      </a:endParaRPr>
                    </a:p>
                    <a:p>
                      <a:r>
                        <a:rPr lang="en-IN" sz="1800" b="0" kern="1200">
                          <a:solidFill>
                            <a:schemeClr val="dk1"/>
                          </a:solidFill>
                          <a:effectLst/>
                        </a:rPr>
                        <a:t>-SVM (Support Vector Machine)</a:t>
                      </a:r>
                      <a:endParaRPr lang="en-IN" sz="1800" kern="1200">
                        <a:solidFill>
                          <a:schemeClr val="dk1"/>
                        </a:solidFill>
                        <a:effectLst/>
                      </a:endParaRPr>
                    </a:p>
                    <a:p>
                      <a:r>
                        <a:rPr lang="en-IN" sz="1800" b="0" kern="1200">
                          <a:solidFill>
                            <a:schemeClr val="dk1"/>
                          </a:solidFill>
                          <a:effectLst/>
                        </a:rPr>
                        <a:t>-Random Forest (RF)</a:t>
                      </a:r>
                      <a:endParaRPr lang="en-IN" sz="1800" kern="1200">
                        <a:solidFill>
                          <a:schemeClr val="dk1"/>
                        </a:solidFill>
                        <a:effectLst/>
                      </a:endParaRPr>
                    </a:p>
                    <a:p>
                      <a:r>
                        <a:rPr lang="en-IN" sz="1800" b="0" kern="1200">
                          <a:solidFill>
                            <a:schemeClr val="dk1"/>
                          </a:solidFill>
                          <a:effectLst/>
                        </a:rPr>
                        <a:t>-K-Nearest Neighbors (KNN)</a:t>
                      </a:r>
                      <a:endParaRPr lang="en-IN" sz="1800" kern="1200">
                        <a:solidFill>
                          <a:schemeClr val="dk1"/>
                        </a:solidFill>
                        <a:effectLst/>
                      </a:endParaRPr>
                    </a:p>
                    <a:p>
                      <a:r>
                        <a:rPr lang="en-IN" sz="1800" b="0" kern="1200">
                          <a:solidFill>
                            <a:schemeClr val="dk1"/>
                          </a:solidFill>
                          <a:effectLst/>
                        </a:rPr>
                        <a:t>-Decision Tree (DT)</a:t>
                      </a:r>
                      <a:endParaRPr lang="en-IN" sz="1800" kern="1200">
                        <a:solidFill>
                          <a:schemeClr val="dk1"/>
                        </a:solidFill>
                        <a:effectLst/>
                      </a:endParaRPr>
                    </a:p>
                    <a:p>
                      <a:r>
                        <a:rPr lang="en-IN" sz="1800" b="0" kern="1200">
                          <a:solidFill>
                            <a:schemeClr val="dk1"/>
                          </a:solidFill>
                          <a:effectLst/>
                        </a:rPr>
                        <a:t>-CNN (Convolutional Neural Network)</a:t>
                      </a:r>
                      <a:endParaRPr lang="en-IN" sz="1800" kern="1200">
                        <a:solidFill>
                          <a:schemeClr val="dk1"/>
                        </a:solidFill>
                        <a:effectLst/>
                      </a:endParaRPr>
                    </a:p>
                    <a:p>
                      <a:r>
                        <a:rPr lang="en-IN" sz="1800" b="0" kern="1200">
                          <a:solidFill>
                            <a:schemeClr val="dk1"/>
                          </a:solidFill>
                          <a:effectLst/>
                        </a:rPr>
                        <a:t>-LSTM (Long Short-Term Memory)</a:t>
                      </a:r>
                      <a:endParaRPr lang="en-IN"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a:solidFill>
                            <a:schemeClr val="dk1"/>
                          </a:solidFill>
                          <a:effectLst/>
                        </a:rPr>
                        <a:t>-94% of studies aimed at detecting Parkinson’s.</a:t>
                      </a:r>
                      <a:endParaRPr lang="en-US" sz="1800" kern="1200">
                        <a:solidFill>
                          <a:schemeClr val="dk1"/>
                        </a:solidFill>
                        <a:effectLst/>
                      </a:endParaRPr>
                    </a:p>
                    <a:p>
                      <a:r>
                        <a:rPr lang="en-US" sz="1800" b="0" kern="1200">
                          <a:solidFill>
                            <a:schemeClr val="dk1"/>
                          </a:solidFill>
                          <a:effectLst/>
                        </a:rPr>
                        <a:t>-Only 11% worked on predicting how the disease might progress (prognosis).</a:t>
                      </a:r>
                      <a:endParaRPr lang="en-US" sz="1800" kern="1200">
                        <a:solidFill>
                          <a:schemeClr val="dk1"/>
                        </a:solidFill>
                        <a:effectLst/>
                      </a:endParaRPr>
                    </a:p>
                    <a:p>
                      <a:r>
                        <a:rPr lang="en-US" sz="1800" b="0" kern="1200">
                          <a:solidFill>
                            <a:schemeClr val="dk1"/>
                          </a:solidFill>
                          <a:effectLst/>
                        </a:rPr>
                        <a:t>-More research is needed on prognosis.</a:t>
                      </a:r>
                      <a:endParaRPr lang="en-US" sz="1800" kern="1200">
                        <a:solidFill>
                          <a:schemeClr val="dk1"/>
                        </a:solidFill>
                        <a:effectLst/>
                      </a:endParaRPr>
                    </a:p>
                    <a:p>
                      <a:r>
                        <a:rPr lang="en-US" sz="1800" b="0" kern="1200">
                          <a:solidFill>
                            <a:schemeClr val="dk1"/>
                          </a:solidFill>
                          <a:effectLst/>
                        </a:rPr>
                        <a:t>-Most studies showed high accuracy (often above 90%) in diagnosing  Parkinson’s using voice features.</a:t>
                      </a:r>
                      <a:endParaRPr lang="en-US" sz="1800" kern="1200">
                        <a:solidFill>
                          <a:schemeClr val="dk1"/>
                        </a:solidFill>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work on Handwritten data and No Explainable AI Usage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58083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7984" y="990600"/>
            <a:ext cx="10839569" cy="9643109"/>
          </a:xfrm>
          <a:prstGeom prst="rect">
            <a:avLst/>
          </a:prstGeom>
        </p:spPr>
        <p:txBody>
          <a:bodyPr lIns="0" tIns="0" rIns="0" bIns="0" rtlCol="0" anchor="t">
            <a:spAutoFit/>
          </a:bodyPr>
          <a:lstStyle/>
          <a:p>
            <a:pPr algn="l">
              <a:lnSpc>
                <a:spcPts val="2940"/>
              </a:lnSpc>
            </a:pPr>
            <a:r>
              <a:rPr lang="en-US" sz="2100" b="1">
                <a:solidFill>
                  <a:srgbClr val="000000"/>
                </a:solidFill>
                <a:latin typeface="Canva Sans Bold"/>
                <a:ea typeface="Canva Sans Bold"/>
                <a:cs typeface="Canva Sans Bold"/>
                <a:sym typeface="Canva Sans Bold"/>
              </a:rPr>
              <a:t>Irregular harmonics (top region)</a:t>
            </a:r>
          </a:p>
          <a:p>
            <a:pPr algn="l">
              <a:lnSpc>
                <a:spcPts val="2940"/>
              </a:lnSpc>
            </a:pPr>
            <a:r>
              <a:rPr lang="en-US" sz="2100" b="1">
                <a:solidFill>
                  <a:srgbClr val="000000"/>
                </a:solidFill>
                <a:latin typeface="Canva Sans Bold"/>
                <a:ea typeface="Canva Sans Bold"/>
                <a:cs typeface="Canva Sans Bold"/>
                <a:sym typeface="Canva Sans Bold"/>
              </a:rPr>
              <a:t>What we see</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The horizontal harmonic bands are wavy, broken, and uneven</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The heatmap overlaps these distorted bands</a:t>
            </a:r>
          </a:p>
          <a:p>
            <a:pPr algn="l">
              <a:lnSpc>
                <a:spcPts val="2940"/>
              </a:lnSpc>
            </a:pPr>
            <a:r>
              <a:rPr lang="en-US" sz="2100" b="1">
                <a:solidFill>
                  <a:srgbClr val="000000"/>
                </a:solidFill>
                <a:latin typeface="Canva Sans Bold"/>
                <a:ea typeface="Canva Sans Bold"/>
                <a:cs typeface="Canva Sans Bold"/>
                <a:sym typeface="Canva Sans Bold"/>
              </a:rPr>
              <a:t>What it means physiologically</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Harmonics represent regular vibration of vocal folds</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In Parkinson’s disease:</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Neural motor control is impaired</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Vocal fold vibration becomes inconsistent</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Pitch tremor appears</a:t>
            </a:r>
          </a:p>
          <a:p>
            <a:pPr algn="l">
              <a:lnSpc>
                <a:spcPts val="2940"/>
              </a:lnSpc>
            </a:pPr>
            <a:endParaRPr lang="en-US" sz="2100">
              <a:solidFill>
                <a:srgbClr val="000000"/>
              </a:solidFill>
              <a:latin typeface="Canva Sans"/>
              <a:ea typeface="Canva Sans"/>
              <a:cs typeface="Canva Sans"/>
              <a:sym typeface="Canva Sans"/>
            </a:endParaRPr>
          </a:p>
          <a:p>
            <a:pPr algn="l">
              <a:lnSpc>
                <a:spcPts val="2940"/>
              </a:lnSpc>
            </a:pPr>
            <a:r>
              <a:rPr lang="en-US" sz="2100" b="1">
                <a:solidFill>
                  <a:srgbClr val="000000"/>
                </a:solidFill>
                <a:latin typeface="Canva Sans Bold"/>
                <a:ea typeface="Canva Sans Bold"/>
                <a:cs typeface="Canva Sans Bold"/>
                <a:sym typeface="Canva Sans Bold"/>
              </a:rPr>
              <a:t>Noise-dominant regions (middle–lower region)</a:t>
            </a:r>
          </a:p>
          <a:p>
            <a:pPr algn="l">
              <a:lnSpc>
                <a:spcPts val="2940"/>
              </a:lnSpc>
            </a:pPr>
            <a:r>
              <a:rPr lang="en-US" sz="2100" b="1">
                <a:solidFill>
                  <a:srgbClr val="000000"/>
                </a:solidFill>
                <a:latin typeface="Canva Sans Bold"/>
                <a:ea typeface="Canva Sans Bold"/>
                <a:cs typeface="Canva Sans Bold"/>
                <a:sym typeface="Canva Sans Bold"/>
              </a:rPr>
              <a:t>What we see</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Large areas with grainy, scattered texture</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Heatmap highlights these noisy regions strongly</a:t>
            </a:r>
          </a:p>
          <a:p>
            <a:pPr algn="l">
              <a:lnSpc>
                <a:spcPts val="2940"/>
              </a:lnSpc>
            </a:pPr>
            <a:r>
              <a:rPr lang="en-US" sz="2100" b="1">
                <a:solidFill>
                  <a:srgbClr val="000000"/>
                </a:solidFill>
                <a:latin typeface="Canva Sans Bold"/>
                <a:ea typeface="Canva Sans Bold"/>
                <a:cs typeface="Canva Sans Bold"/>
                <a:sym typeface="Canva Sans Bold"/>
              </a:rPr>
              <a:t>What it means physiologically</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Noise dominance = air leakage + poor vocal fold closure</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Caused by:</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Reduced muscle coordination</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Weak control over phonation</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Measured acoustically as:</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High jitter</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High shimmer</a:t>
            </a:r>
          </a:p>
          <a:p>
            <a:pPr marL="906793" lvl="2" indent="-302264" algn="l">
              <a:lnSpc>
                <a:spcPts val="2940"/>
              </a:lnSpc>
              <a:buFont typeface="Arial"/>
              <a:buChar char="⚬"/>
            </a:pPr>
            <a:r>
              <a:rPr lang="en-US" sz="2100">
                <a:solidFill>
                  <a:srgbClr val="000000"/>
                </a:solidFill>
                <a:latin typeface="Canva Sans"/>
                <a:ea typeface="Canva Sans"/>
                <a:cs typeface="Canva Sans"/>
                <a:sym typeface="Canva Sans"/>
              </a:rPr>
              <a:t>Low harmonic-to-noise ratio (HNR)</a:t>
            </a:r>
          </a:p>
          <a:p>
            <a:pPr algn="l">
              <a:lnSpc>
                <a:spcPts val="2940"/>
              </a:lnSpc>
            </a:pPr>
            <a:endParaRPr lang="en-US" sz="2100">
              <a:solidFill>
                <a:srgbClr val="000000"/>
              </a:solidFill>
              <a:latin typeface="Canva Sans"/>
              <a:ea typeface="Canva Sans"/>
              <a:cs typeface="Canva Sans"/>
              <a:sym typeface="Canva Sans"/>
            </a:endParaRPr>
          </a:p>
          <a:p>
            <a:pPr algn="l">
              <a:lnSpc>
                <a:spcPts val="2940"/>
              </a:lnSpc>
            </a:pPr>
            <a:endParaRPr lang="en-US" sz="2100">
              <a:solidFill>
                <a:srgbClr val="000000"/>
              </a:solidFill>
              <a:latin typeface="Canva Sans"/>
              <a:ea typeface="Canva Sans"/>
              <a:cs typeface="Canva Sans"/>
              <a:sym typeface="Canva Sans"/>
            </a:endParaRPr>
          </a:p>
        </p:txBody>
      </p:sp>
      <p:sp>
        <p:nvSpPr>
          <p:cNvPr id="3" name="Freeform 3"/>
          <p:cNvSpPr/>
          <p:nvPr/>
        </p:nvSpPr>
        <p:spPr>
          <a:xfrm>
            <a:off x="10902342" y="2190153"/>
            <a:ext cx="6356958" cy="6356958"/>
          </a:xfrm>
          <a:custGeom>
            <a:avLst/>
            <a:gdLst/>
            <a:ahLst/>
            <a:cxnLst/>
            <a:rect l="l" t="t" r="r" b="b"/>
            <a:pathLst>
              <a:path w="6356958" h="6356958">
                <a:moveTo>
                  <a:pt x="0" y="0"/>
                </a:moveTo>
                <a:lnTo>
                  <a:pt x="6356958" y="0"/>
                </a:lnTo>
                <a:lnTo>
                  <a:pt x="6356958" y="6356959"/>
                </a:lnTo>
                <a:lnTo>
                  <a:pt x="0" y="6356959"/>
                </a:lnTo>
                <a:lnTo>
                  <a:pt x="0" y="0"/>
                </a:lnTo>
                <a:close/>
              </a:path>
            </a:pathLst>
          </a:custGeom>
          <a:blipFill>
            <a:blip r:embed="rId2"/>
            <a:stretch>
              <a:fillRect/>
            </a:stretch>
          </a:blipFill>
        </p:spPr>
      </p:sp>
      <p:sp>
        <p:nvSpPr>
          <p:cNvPr id="4" name="TextBox 4"/>
          <p:cNvSpPr txBox="1"/>
          <p:nvPr/>
        </p:nvSpPr>
        <p:spPr>
          <a:xfrm>
            <a:off x="3888171" y="312750"/>
            <a:ext cx="10511658" cy="613409"/>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Why the Model Predicts Parkinson’s Disease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4445" y="521544"/>
            <a:ext cx="16306791" cy="8515349"/>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Unstable temporal segments (time axis behavior)</a:t>
            </a:r>
          </a:p>
          <a:p>
            <a:pPr algn="l">
              <a:lnSpc>
                <a:spcPts val="4200"/>
              </a:lnSpc>
            </a:pPr>
            <a:r>
              <a:rPr lang="en-US" sz="3000" b="1">
                <a:solidFill>
                  <a:srgbClr val="000000"/>
                </a:solidFill>
                <a:latin typeface="Canva Sans Bold"/>
                <a:ea typeface="Canva Sans Bold"/>
                <a:cs typeface="Canva Sans Bold"/>
                <a:sym typeface="Canva Sans Bold"/>
              </a:rPr>
              <a:t>What we see</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Model attention shifts across time</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No long segment remains stable</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Heatmap activation appears fragmented</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What it means physiologically</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Parkinson’s patients:</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Cannot sustain steady voice output</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Experience motor fatigue and tremor</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Show fluctuation in loudness and pitch</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Any ONE feature alone is not enough</a:t>
            </a:r>
          </a:p>
          <a:p>
            <a:pPr algn="l">
              <a:lnSpc>
                <a:spcPts val="4200"/>
              </a:lnSpc>
            </a:pPr>
            <a:r>
              <a:rPr lang="en-US" sz="3000">
                <a:solidFill>
                  <a:srgbClr val="000000"/>
                </a:solidFill>
                <a:latin typeface="Canva Sans"/>
                <a:ea typeface="Canva Sans"/>
                <a:cs typeface="Canva Sans"/>
                <a:sym typeface="Canva Sans"/>
              </a:rPr>
              <a:t>But this image shows ALL THREE simultaneously</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This combination is highly characteristic of Parkinson’s disease</a:t>
            </a:r>
          </a:p>
        </p:txBody>
      </p:sp>
      <p:sp>
        <p:nvSpPr>
          <p:cNvPr id="3" name="Freeform 3"/>
          <p:cNvSpPr/>
          <p:nvPr/>
        </p:nvSpPr>
        <p:spPr>
          <a:xfrm>
            <a:off x="10654278" y="1629315"/>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08132" y="190162"/>
            <a:ext cx="6412468" cy="1505605"/>
          </a:xfrm>
          <a:prstGeom prst="rect">
            <a:avLst/>
          </a:prstGeom>
        </p:spPr>
        <p:txBody>
          <a:bodyPr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Conclusion</a:t>
            </a:r>
          </a:p>
        </p:txBody>
      </p:sp>
      <p:sp>
        <p:nvSpPr>
          <p:cNvPr id="3" name="TextBox 3"/>
          <p:cNvSpPr txBox="1"/>
          <p:nvPr/>
        </p:nvSpPr>
        <p:spPr>
          <a:xfrm>
            <a:off x="1028700" y="1695767"/>
            <a:ext cx="16230600" cy="8322056"/>
          </a:xfrm>
          <a:prstGeom prst="rect">
            <a:avLst/>
          </a:prstGeom>
        </p:spPr>
        <p:txBody>
          <a:bodyPr lIns="0" tIns="0" rIns="0" bIns="0" rtlCol="0" anchor="t">
            <a:spAutoFit/>
          </a:bodyPr>
          <a:lstStyle/>
          <a:p>
            <a:pPr marL="734059" lvl="1" indent="-367030" algn="l">
              <a:lnSpc>
                <a:spcPts val="6051"/>
              </a:lnSpc>
              <a:buFont typeface="Arial"/>
              <a:buChar char="•"/>
            </a:pPr>
            <a:r>
              <a:rPr lang="en-US" sz="3399">
                <a:solidFill>
                  <a:srgbClr val="000000"/>
                </a:solidFill>
                <a:latin typeface="Canva Sans"/>
                <a:ea typeface="Canva Sans"/>
                <a:cs typeface="Canva Sans"/>
                <a:sym typeface="Canva Sans"/>
              </a:rPr>
              <a:t>Developed a multi-modal Deep Learning–based system for Parkinson’s Disease prediction.</a:t>
            </a:r>
          </a:p>
          <a:p>
            <a:pPr marL="734059" lvl="1" indent="-367030" algn="l">
              <a:lnSpc>
                <a:spcPts val="6051"/>
              </a:lnSpc>
              <a:buFont typeface="Arial"/>
              <a:buChar char="•"/>
            </a:pPr>
            <a:r>
              <a:rPr lang="en-US" sz="3399">
                <a:solidFill>
                  <a:srgbClr val="000000"/>
                </a:solidFill>
                <a:latin typeface="Canva Sans"/>
                <a:ea typeface="Canva Sans"/>
                <a:cs typeface="Canva Sans"/>
                <a:sym typeface="Canva Sans"/>
              </a:rPr>
              <a:t>Utilized handwritten spiral, handwritten wave, and voice spectrogram data for comprehensive analysis.</a:t>
            </a:r>
          </a:p>
          <a:p>
            <a:pPr marL="734059" lvl="1" indent="-367030" algn="l">
              <a:lnSpc>
                <a:spcPts val="6051"/>
              </a:lnSpc>
              <a:buFont typeface="Arial"/>
              <a:buChar char="•"/>
            </a:pPr>
            <a:r>
              <a:rPr lang="en-US" sz="3399">
                <a:solidFill>
                  <a:srgbClr val="000000"/>
                </a:solidFill>
                <a:latin typeface="Canva Sans"/>
                <a:ea typeface="Canva Sans"/>
                <a:cs typeface="Canva Sans"/>
                <a:sym typeface="Canva Sans"/>
              </a:rPr>
              <a:t>Implemented transfer learning–based CNN models for effective feature extraction and classification.</a:t>
            </a:r>
          </a:p>
          <a:p>
            <a:pPr marL="734059" lvl="1" indent="-367030" algn="l">
              <a:lnSpc>
                <a:spcPts val="6051"/>
              </a:lnSpc>
              <a:buFont typeface="Arial"/>
              <a:buChar char="•"/>
            </a:pPr>
            <a:r>
              <a:rPr lang="en-US" sz="3399">
                <a:solidFill>
                  <a:srgbClr val="000000"/>
                </a:solidFill>
                <a:latin typeface="Canva Sans"/>
                <a:ea typeface="Canva Sans"/>
                <a:cs typeface="Canva Sans"/>
                <a:sym typeface="Canva Sans"/>
              </a:rPr>
              <a:t>Integrated Explainable AI (Grad-CAM) across all pipelines to provide visual interpretability.</a:t>
            </a:r>
          </a:p>
          <a:p>
            <a:pPr marL="734059" lvl="1" indent="-367030" algn="l">
              <a:lnSpc>
                <a:spcPts val="6051"/>
              </a:lnSpc>
              <a:buFont typeface="Arial"/>
              <a:buChar char="•"/>
            </a:pPr>
            <a:r>
              <a:rPr lang="en-US" sz="3399">
                <a:solidFill>
                  <a:srgbClr val="000000"/>
                </a:solidFill>
                <a:latin typeface="Canva Sans"/>
                <a:ea typeface="Canva Sans"/>
                <a:cs typeface="Canva Sans"/>
                <a:sym typeface="Canva Sans"/>
              </a:rPr>
              <a:t>Enhanced diagnostic transparency and clinical reliability compared to existing approaches.</a:t>
            </a:r>
          </a:p>
          <a:p>
            <a:pPr algn="l">
              <a:lnSpc>
                <a:spcPts val="6051"/>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6800" y="157798"/>
            <a:ext cx="8056185" cy="1566544"/>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Future</a:t>
            </a:r>
            <a:r>
              <a:rPr lang="en-US" sz="9200" b="1" dirty="0">
                <a:solidFill>
                  <a:srgbClr val="000000"/>
                </a:solidFill>
                <a:latin typeface="Canva Sans Bold"/>
                <a:ea typeface="Canva Sans Bold"/>
                <a:cs typeface="Canva Sans Bold"/>
                <a:sym typeface="Canva Sans Bold"/>
              </a:rPr>
              <a:t> Scope</a:t>
            </a:r>
          </a:p>
        </p:txBody>
      </p:sp>
      <p:sp>
        <p:nvSpPr>
          <p:cNvPr id="3" name="TextBox 3"/>
          <p:cNvSpPr txBox="1"/>
          <p:nvPr/>
        </p:nvSpPr>
        <p:spPr>
          <a:xfrm>
            <a:off x="1415401" y="1724342"/>
            <a:ext cx="16230600" cy="8013700"/>
          </a:xfrm>
          <a:prstGeom prst="rect">
            <a:avLst/>
          </a:prstGeom>
        </p:spPr>
        <p:txBody>
          <a:bodyPr lIns="0" tIns="0" rIns="0" bIns="0" rtlCol="0" anchor="t">
            <a:spAutoFit/>
          </a:bodyPr>
          <a:lstStyle/>
          <a:p>
            <a:pPr marL="734059" lvl="1" indent="-367030" algn="l">
              <a:lnSpc>
                <a:spcPts val="5779"/>
              </a:lnSpc>
              <a:buFont typeface="Arial"/>
              <a:buChar char="•"/>
            </a:pPr>
            <a:r>
              <a:rPr lang="en-US" sz="3399">
                <a:solidFill>
                  <a:srgbClr val="000000"/>
                </a:solidFill>
                <a:latin typeface="Canva Sans"/>
                <a:ea typeface="Canva Sans"/>
                <a:cs typeface="Canva Sans"/>
                <a:sym typeface="Canva Sans"/>
              </a:rPr>
              <a:t>Extension of the system to include additional modalities such as gait analysis and neuroimaging data.</a:t>
            </a:r>
          </a:p>
          <a:p>
            <a:pPr marL="734059" lvl="1" indent="-367030" algn="l">
              <a:lnSpc>
                <a:spcPts val="5779"/>
              </a:lnSpc>
              <a:buFont typeface="Arial"/>
              <a:buChar char="•"/>
            </a:pPr>
            <a:r>
              <a:rPr lang="en-US" sz="3399">
                <a:solidFill>
                  <a:srgbClr val="000000"/>
                </a:solidFill>
                <a:latin typeface="Canva Sans"/>
                <a:ea typeface="Canva Sans"/>
                <a:cs typeface="Canva Sans"/>
                <a:sym typeface="Canva Sans"/>
              </a:rPr>
              <a:t>Development of a unified decision-fusion framework to combine outputs from all pipelines.</a:t>
            </a:r>
          </a:p>
          <a:p>
            <a:pPr marL="734059" lvl="1" indent="-367030" algn="l">
              <a:lnSpc>
                <a:spcPts val="5779"/>
              </a:lnSpc>
              <a:buFont typeface="Arial"/>
              <a:buChar char="•"/>
            </a:pPr>
            <a:r>
              <a:rPr lang="en-US" sz="3399">
                <a:solidFill>
                  <a:srgbClr val="000000"/>
                </a:solidFill>
                <a:latin typeface="Canva Sans"/>
                <a:ea typeface="Canva Sans"/>
                <a:cs typeface="Canva Sans"/>
                <a:sym typeface="Canva Sans"/>
              </a:rPr>
              <a:t>Evaluation of the model on larger and clinically diverse datasets to improve generalization.</a:t>
            </a:r>
          </a:p>
          <a:p>
            <a:pPr marL="734059" lvl="1" indent="-367030" algn="l">
              <a:lnSpc>
                <a:spcPts val="5779"/>
              </a:lnSpc>
              <a:buFont typeface="Arial"/>
              <a:buChar char="•"/>
            </a:pPr>
            <a:r>
              <a:rPr lang="en-US" sz="3399">
                <a:solidFill>
                  <a:srgbClr val="000000"/>
                </a:solidFill>
                <a:latin typeface="Canva Sans"/>
                <a:ea typeface="Canva Sans"/>
                <a:cs typeface="Canva Sans"/>
                <a:sym typeface="Canva Sans"/>
              </a:rPr>
              <a:t>Deployment as a real-time clinical decision support system for early Parkinson’s detection.</a:t>
            </a:r>
          </a:p>
          <a:p>
            <a:pPr marL="734059" lvl="1" indent="-367030" algn="l">
              <a:lnSpc>
                <a:spcPts val="5779"/>
              </a:lnSpc>
              <a:buFont typeface="Arial"/>
              <a:buChar char="•"/>
            </a:pPr>
            <a:r>
              <a:rPr lang="en-US" sz="3399">
                <a:solidFill>
                  <a:srgbClr val="000000"/>
                </a:solidFill>
                <a:latin typeface="Canva Sans"/>
                <a:ea typeface="Canva Sans"/>
                <a:cs typeface="Canva Sans"/>
                <a:sym typeface="Canva Sans"/>
              </a:rPr>
              <a:t>Exploration of advanced Explainable AI techniques for deeper and more detailed model interpretability.</a:t>
            </a:r>
          </a:p>
          <a:p>
            <a:pPr algn="l">
              <a:lnSpc>
                <a:spcPts val="577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72200" y="-12269"/>
            <a:ext cx="5715694" cy="1342381"/>
          </a:xfrm>
          <a:prstGeom prst="rect">
            <a:avLst/>
          </a:prstGeom>
        </p:spPr>
        <p:txBody>
          <a:bodyPr wrap="square" lIns="0" tIns="0" rIns="0" bIns="0" rtlCol="0" anchor="t">
            <a:spAutoFit/>
          </a:bodyPr>
          <a:lstStyle/>
          <a:p>
            <a:pPr algn="ctr">
              <a:lnSpc>
                <a:spcPts val="11060"/>
              </a:lnSpc>
            </a:pPr>
            <a:r>
              <a:rPr lang="en-US" sz="8000" b="1" dirty="0">
                <a:solidFill>
                  <a:srgbClr val="000000"/>
                </a:solidFill>
                <a:latin typeface="Canva Sans Bold"/>
                <a:ea typeface="Canva Sans Bold"/>
                <a:cs typeface="Canva Sans Bold"/>
                <a:sym typeface="Canva Sans Bold"/>
              </a:rPr>
              <a:t>References</a:t>
            </a:r>
          </a:p>
        </p:txBody>
      </p:sp>
      <p:sp>
        <p:nvSpPr>
          <p:cNvPr id="3" name="TextBox 3"/>
          <p:cNvSpPr txBox="1"/>
          <p:nvPr/>
        </p:nvSpPr>
        <p:spPr>
          <a:xfrm>
            <a:off x="374287" y="1347469"/>
            <a:ext cx="17539426" cy="8721641"/>
          </a:xfrm>
          <a:prstGeom prst="rect">
            <a:avLst/>
          </a:prstGeom>
        </p:spPr>
        <p:txBody>
          <a:bodyPr lIns="0" tIns="0" rIns="0" bIns="0" rtlCol="0" anchor="t">
            <a:spAutoFit/>
          </a:bodyPr>
          <a:lstStyle/>
          <a:p>
            <a:pPr algn="l">
              <a:lnSpc>
                <a:spcPts val="3854"/>
              </a:lnSpc>
            </a:pPr>
            <a:r>
              <a:rPr lang="en-US" sz="2753">
                <a:solidFill>
                  <a:srgbClr val="000000"/>
                </a:solidFill>
                <a:latin typeface="Canva Sans"/>
                <a:ea typeface="Canva Sans"/>
                <a:cs typeface="Canva Sans"/>
                <a:sym typeface="Canva Sans"/>
              </a:rPr>
              <a:t>[1] S. J. Sharma and R. Gupta, “</a:t>
            </a:r>
            <a:r>
              <a:rPr lang="en-US" sz="2753" i="1">
                <a:solidFill>
                  <a:srgbClr val="000000"/>
                </a:solidFill>
                <a:latin typeface="Canva Sans Italics"/>
                <a:ea typeface="Canva Sans Italics"/>
                <a:cs typeface="Canva Sans Italics"/>
                <a:sym typeface="Canva Sans Italics"/>
              </a:rPr>
              <a:t>Deep learning models for predicting cognitive impairment in Parkinson’s disease detection,</a:t>
            </a:r>
            <a:r>
              <a:rPr lang="en-US" sz="2753">
                <a:solidFill>
                  <a:srgbClr val="000000"/>
                </a:solidFill>
                <a:latin typeface="Canva Sans"/>
                <a:ea typeface="Canva Sans"/>
                <a:cs typeface="Canva Sans"/>
                <a:sym typeface="Canva Sans"/>
              </a:rPr>
              <a:t>” in Proc. 2024 IEEE 3rd World Conf. on Applied Intelligence and Computing (AIC), Jul. 2024, pp. 1172–1178.</a:t>
            </a:r>
          </a:p>
          <a:p>
            <a:pPr algn="l">
              <a:lnSpc>
                <a:spcPts val="3854"/>
              </a:lnSpc>
            </a:pPr>
            <a:endParaRPr lang="en-US" sz="2753">
              <a:solidFill>
                <a:srgbClr val="000000"/>
              </a:solidFill>
              <a:latin typeface="Canva Sans"/>
              <a:ea typeface="Canva Sans"/>
              <a:cs typeface="Canva Sans"/>
              <a:sym typeface="Canva Sans"/>
            </a:endParaRPr>
          </a:p>
          <a:p>
            <a:pPr algn="l">
              <a:lnSpc>
                <a:spcPts val="3854"/>
              </a:lnSpc>
            </a:pPr>
            <a:r>
              <a:rPr lang="en-US" sz="2753">
                <a:solidFill>
                  <a:srgbClr val="000000"/>
                </a:solidFill>
                <a:latin typeface="Canva Sans"/>
                <a:ea typeface="Canva Sans"/>
                <a:cs typeface="Canva Sans"/>
                <a:sym typeface="Canva Sans"/>
              </a:rPr>
              <a:t>[2] A. Iyer, A. Kemp, Y. Rahmatallah, L. Pillai, A. Glover, F. Prior, L. Larson-Prior, and T. Virmani, “</a:t>
            </a:r>
            <a:r>
              <a:rPr lang="en-US" sz="2753" i="1">
                <a:solidFill>
                  <a:srgbClr val="000000"/>
                </a:solidFill>
                <a:latin typeface="Canva Sans Italics"/>
                <a:ea typeface="Canva Sans Italics"/>
                <a:cs typeface="Canva Sans Italics"/>
                <a:sym typeface="Canva Sans Italics"/>
              </a:rPr>
              <a:t>A machine learning method to process voice samples for identification of Parkinson’s disease</a:t>
            </a:r>
            <a:r>
              <a:rPr lang="en-US" sz="2753">
                <a:solidFill>
                  <a:srgbClr val="000000"/>
                </a:solidFill>
                <a:latin typeface="Canva Sans"/>
                <a:ea typeface="Canva Sans"/>
                <a:cs typeface="Canva Sans"/>
                <a:sym typeface="Canva Sans"/>
              </a:rPr>
              <a:t>”, Scientific Reports, vol. 13, Art. no. 20615, 2023.</a:t>
            </a:r>
          </a:p>
          <a:p>
            <a:pPr algn="l">
              <a:lnSpc>
                <a:spcPts val="3854"/>
              </a:lnSpc>
            </a:pPr>
            <a:endParaRPr lang="en-US" sz="2753">
              <a:solidFill>
                <a:srgbClr val="000000"/>
              </a:solidFill>
              <a:latin typeface="Canva Sans"/>
              <a:ea typeface="Canva Sans"/>
              <a:cs typeface="Canva Sans"/>
              <a:sym typeface="Canva Sans"/>
            </a:endParaRPr>
          </a:p>
          <a:p>
            <a:pPr algn="l">
              <a:lnSpc>
                <a:spcPts val="3854"/>
              </a:lnSpc>
            </a:pPr>
            <a:r>
              <a:rPr lang="en-US" sz="2753">
                <a:solidFill>
                  <a:srgbClr val="000000"/>
                </a:solidFill>
                <a:latin typeface="Canva Sans"/>
                <a:ea typeface="Canva Sans"/>
                <a:cs typeface="Canva Sans"/>
                <a:sym typeface="Canva Sans"/>
              </a:rPr>
              <a:t>[3] M. Shen, P. Mortezaagha, and A. Rahgozar, “Explainable artificial intelligence to diagnose early Parkinson’s disease via voice analysis,” medRxiv, preprint, Sep. 30, 2024.</a:t>
            </a:r>
          </a:p>
          <a:p>
            <a:pPr algn="l">
              <a:lnSpc>
                <a:spcPts val="3854"/>
              </a:lnSpc>
            </a:pPr>
            <a:endParaRPr lang="en-US" sz="2753">
              <a:solidFill>
                <a:srgbClr val="000000"/>
              </a:solidFill>
              <a:latin typeface="Canva Sans"/>
              <a:ea typeface="Canva Sans"/>
              <a:cs typeface="Canva Sans"/>
              <a:sym typeface="Canva Sans"/>
            </a:endParaRPr>
          </a:p>
          <a:p>
            <a:pPr algn="l">
              <a:lnSpc>
                <a:spcPts val="3854"/>
              </a:lnSpc>
            </a:pPr>
            <a:r>
              <a:rPr lang="en-US" sz="2753">
                <a:solidFill>
                  <a:srgbClr val="000000"/>
                </a:solidFill>
                <a:latin typeface="Canva Sans"/>
                <a:ea typeface="Canva Sans"/>
                <a:cs typeface="Canva Sans"/>
                <a:sym typeface="Canva Sans"/>
              </a:rPr>
              <a:t>[4] P. Sridevi, S. Himaja Sri, B. Nandini, M. Bhargavi, and K. Jahnavi, “Early detection of Parkinson’s disease using convolutional neural networks on handwritten patterns,” Mukt Shabd Journal, vol. XIII, no. IV, pp. 1434–1439.</a:t>
            </a:r>
          </a:p>
          <a:p>
            <a:pPr algn="l">
              <a:lnSpc>
                <a:spcPts val="3854"/>
              </a:lnSpc>
            </a:pPr>
            <a:endParaRPr lang="en-US" sz="2753">
              <a:solidFill>
                <a:srgbClr val="000000"/>
              </a:solidFill>
              <a:latin typeface="Canva Sans"/>
              <a:ea typeface="Canva Sans"/>
              <a:cs typeface="Canva Sans"/>
              <a:sym typeface="Canva Sans"/>
            </a:endParaRPr>
          </a:p>
          <a:p>
            <a:pPr algn="l">
              <a:lnSpc>
                <a:spcPts val="3854"/>
              </a:lnSpc>
            </a:pPr>
            <a:r>
              <a:rPr lang="en-US" sz="2753">
                <a:solidFill>
                  <a:srgbClr val="000000"/>
                </a:solidFill>
                <a:latin typeface="Canva Sans"/>
                <a:ea typeface="Canva Sans"/>
                <a:cs typeface="Canva Sans"/>
                <a:sym typeface="Canva Sans"/>
              </a:rPr>
              <a:t>[5] I. Ahmed, S. Aljahdali, M. S. Khan, and S. Kaddoura, “Classification of Parkinson disease based on patient’s voice signal using machine learning,” Intelligent Automation &amp; Soft Computing, vol. 32, no. 2, pp. 705–722, 2022.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34701" y="1152435"/>
            <a:ext cx="17353299" cy="7415530"/>
          </a:xfrm>
          <a:prstGeom prst="rect">
            <a:avLst/>
          </a:prstGeom>
        </p:spPr>
        <p:txBody>
          <a:bodyPr lIns="0" tIns="0" rIns="0" bIns="0" rtlCol="0" anchor="t">
            <a:spAutoFit/>
          </a:bodyPr>
          <a:lstStyle/>
          <a:p>
            <a:pPr algn="l">
              <a:lnSpc>
                <a:spcPts val="3920"/>
              </a:lnSpc>
            </a:pPr>
            <a:r>
              <a:rPr lang="en-US" sz="2800">
                <a:solidFill>
                  <a:srgbClr val="000000"/>
                </a:solidFill>
                <a:latin typeface="Canva Sans"/>
                <a:ea typeface="Canva Sans"/>
                <a:cs typeface="Canva Sans"/>
                <a:sym typeface="Canva Sans"/>
              </a:rPr>
              <a:t>[6] D. Xavier, V. Felizardo, B. Ferreira, H. Zacarias, M. Pourvahab, L. Souza-Pereira, and N. M. Garcia, “Voice analysis in Parkinson’s disease: A systematic literature review,” Artificial Intelligence in Medicine, vol. 163, Art. no. 103109, 2025</a:t>
            </a: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r>
              <a:rPr lang="en-US" sz="2800">
                <a:solidFill>
                  <a:srgbClr val="000000"/>
                </a:solidFill>
                <a:latin typeface="Canva Sans"/>
                <a:ea typeface="Canva Sans"/>
                <a:cs typeface="Canva Sans"/>
                <a:sym typeface="Canva Sans"/>
              </a:rPr>
              <a:t>[7] M. B. Er, E. Isik, and I. Isik, “Parkinson’s detection based on combined CNN and LSTM using enhanced speech signals with variational mode decomposition,” Biomedical Signal Processing and Control, vol. 73, Art. no. 103006, Sep. 2021.</a:t>
            </a: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r>
              <a:rPr lang="en-US" sz="2800">
                <a:solidFill>
                  <a:srgbClr val="000000"/>
                </a:solidFill>
                <a:latin typeface="Canva Sans"/>
                <a:ea typeface="Canva Sans"/>
                <a:cs typeface="Canva Sans"/>
                <a:sym typeface="Canva Sans"/>
              </a:rPr>
              <a:t>[8] H. G., N. C. R., J. A., and K. K. M., “Prediction of Parkinson’s disease using handwriting analysis and voice dataset: A review,” Journal of Innovative Image Processing, vol. 6, no. 2, pp. 118–132, Jun. 2024.</a:t>
            </a: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r>
              <a:rPr lang="en-US" sz="2800">
                <a:solidFill>
                  <a:srgbClr val="000000"/>
                </a:solidFill>
                <a:latin typeface="Canva Sans"/>
                <a:ea typeface="Canva Sans"/>
                <a:cs typeface="Canva Sans"/>
                <a:sym typeface="Canva Sans"/>
              </a:rPr>
              <a:t>[9] P. H. C., U. R., and H. Kaur, “Predicting Parkinson’s disease using machine learning with voice parameters and handwriting images,” Journal of Data Science, vol. 2024, Art. no. 19, 2024, eISSN: 2805-5160.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14800" y="1943100"/>
            <a:ext cx="10415488" cy="6016262"/>
          </a:xfrm>
          <a:prstGeom prst="rect">
            <a:avLst/>
          </a:prstGeom>
        </p:spPr>
        <p:txBody>
          <a:bodyPr wrap="square" lIns="0" tIns="0" rIns="0" bIns="0" rtlCol="0" anchor="t">
            <a:spAutoFit/>
          </a:bodyPr>
          <a:lstStyle/>
          <a:p>
            <a:pPr algn="ctr">
              <a:lnSpc>
                <a:spcPts val="24772"/>
              </a:lnSpc>
            </a:pPr>
            <a:r>
              <a:rPr lang="en-US" sz="17569" spc="1475" dirty="0">
                <a:solidFill>
                  <a:srgbClr val="5E17EB"/>
                </a:solidFill>
                <a:latin typeface="Nickainley"/>
                <a:ea typeface="Nickainley"/>
                <a:cs typeface="Nickainley"/>
                <a:sym typeface="Nickainley"/>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0" y="190500"/>
            <a:ext cx="10283015" cy="154529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Literature Survey</a:t>
            </a:r>
          </a:p>
        </p:txBody>
      </p:sp>
      <p:graphicFrame>
        <p:nvGraphicFramePr>
          <p:cNvPr id="5" name="Table 4">
            <a:extLst>
              <a:ext uri="{FF2B5EF4-FFF2-40B4-BE49-F238E27FC236}">
                <a16:creationId xmlns:a16="http://schemas.microsoft.com/office/drawing/2014/main" id="{F43A0A8A-2085-2C08-E2AF-7068C6015726}"/>
              </a:ext>
            </a:extLst>
          </p:cNvPr>
          <p:cNvGraphicFramePr>
            <a:graphicFrameLocks noGrp="1"/>
          </p:cNvGraphicFramePr>
          <p:nvPr>
            <p:extLst>
              <p:ext uri="{D42A27DB-BD31-4B8C-83A1-F6EECF244321}">
                <p14:modId xmlns:p14="http://schemas.microsoft.com/office/powerpoint/2010/main" val="4073329708"/>
              </p:ext>
            </p:extLst>
          </p:nvPr>
        </p:nvGraphicFramePr>
        <p:xfrm>
          <a:off x="533399" y="1866900"/>
          <a:ext cx="17221201" cy="8046720"/>
        </p:xfrm>
        <a:graphic>
          <a:graphicData uri="http://schemas.openxmlformats.org/drawingml/2006/table">
            <a:tbl>
              <a:tblPr firstRow="1" bandRow="1">
                <a:tableStyleId>{912C8C85-51F0-491E-9774-3900AFEF0FD7}</a:tableStyleId>
              </a:tblPr>
              <a:tblGrid>
                <a:gridCol w="649857">
                  <a:extLst>
                    <a:ext uri="{9D8B030D-6E8A-4147-A177-3AD203B41FA5}">
                      <a16:colId xmlns:a16="http://schemas.microsoft.com/office/drawing/2014/main" val="3958177232"/>
                    </a:ext>
                  </a:extLst>
                </a:gridCol>
                <a:gridCol w="2112034">
                  <a:extLst>
                    <a:ext uri="{9D8B030D-6E8A-4147-A177-3AD203B41FA5}">
                      <a16:colId xmlns:a16="http://schemas.microsoft.com/office/drawing/2014/main" val="1129261015"/>
                    </a:ext>
                  </a:extLst>
                </a:gridCol>
                <a:gridCol w="1624642">
                  <a:extLst>
                    <a:ext uri="{9D8B030D-6E8A-4147-A177-3AD203B41FA5}">
                      <a16:colId xmlns:a16="http://schemas.microsoft.com/office/drawing/2014/main" val="1518245223"/>
                    </a:ext>
                  </a:extLst>
                </a:gridCol>
                <a:gridCol w="812321">
                  <a:extLst>
                    <a:ext uri="{9D8B030D-6E8A-4147-A177-3AD203B41FA5}">
                      <a16:colId xmlns:a16="http://schemas.microsoft.com/office/drawing/2014/main" val="2133744626"/>
                    </a:ext>
                  </a:extLst>
                </a:gridCol>
                <a:gridCol w="2725946">
                  <a:extLst>
                    <a:ext uri="{9D8B030D-6E8A-4147-A177-3AD203B41FA5}">
                      <a16:colId xmlns:a16="http://schemas.microsoft.com/office/drawing/2014/main" val="2005880395"/>
                    </a:ext>
                  </a:extLst>
                </a:gridCol>
                <a:gridCol w="3733800">
                  <a:extLst>
                    <a:ext uri="{9D8B030D-6E8A-4147-A177-3AD203B41FA5}">
                      <a16:colId xmlns:a16="http://schemas.microsoft.com/office/drawing/2014/main" val="3180409057"/>
                    </a:ext>
                  </a:extLst>
                </a:gridCol>
                <a:gridCol w="3450567">
                  <a:extLst>
                    <a:ext uri="{9D8B030D-6E8A-4147-A177-3AD203B41FA5}">
                      <a16:colId xmlns:a16="http://schemas.microsoft.com/office/drawing/2014/main" val="728927248"/>
                    </a:ext>
                  </a:extLst>
                </a:gridCol>
                <a:gridCol w="2112034">
                  <a:extLst>
                    <a:ext uri="{9D8B030D-6E8A-4147-A177-3AD203B41FA5}">
                      <a16:colId xmlns:a16="http://schemas.microsoft.com/office/drawing/2014/main" val="627239821"/>
                    </a:ext>
                  </a:extLst>
                </a:gridCol>
              </a:tblGrid>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Sl No</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Page Title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Name of Journal</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Year</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Dataset Source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Method Used</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Outcome</a:t>
                      </a:r>
                      <a:endParaRPr lang="en-IN"/>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Gap</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567946"/>
                  </a:ext>
                </a:extLst>
              </a:tr>
              <a:tr h="1769864">
                <a:tc>
                  <a:txBody>
                    <a:bodyPr/>
                    <a:lstStyle/>
                    <a:p>
                      <a:pPr algn="ctr"/>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Parkinson's Detection Based On Combined CNN </a:t>
                      </a:r>
                      <a:endParaRPr lang="en-US" sz="1800" kern="1200" dirty="0">
                        <a:solidFill>
                          <a:schemeClr val="dk1"/>
                        </a:solidFill>
                        <a:effectLst/>
                      </a:endParaRPr>
                    </a:p>
                    <a:p>
                      <a:r>
                        <a:rPr lang="en-US" sz="1800" b="0" kern="1200" dirty="0">
                          <a:solidFill>
                            <a:schemeClr val="dk1"/>
                          </a:solidFill>
                          <a:effectLst/>
                        </a:rPr>
                        <a:t>And LSTM Using Enhanced Speech Signals With </a:t>
                      </a:r>
                      <a:endParaRPr lang="en-US" sz="1800" kern="1200" dirty="0">
                        <a:solidFill>
                          <a:schemeClr val="dk1"/>
                        </a:solidFill>
                        <a:effectLst/>
                      </a:endParaRPr>
                    </a:p>
                    <a:p>
                      <a:r>
                        <a:rPr lang="en-US" sz="1800" b="0" kern="1200" dirty="0">
                          <a:solidFill>
                            <a:schemeClr val="dk1"/>
                          </a:solidFill>
                          <a:effectLst/>
                        </a:rPr>
                        <a:t>Variational Mode Decomposition</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b="0" dirty="0" err="1">
                          <a:effectLst/>
                        </a:rPr>
                        <a:t>ResearchSquare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PC-GITA Spanish Dataset</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effectLst/>
                        </a:rPr>
                        <a:t>1.Preprocessing: 1. Denoising with VMD 2. Mel-</a:t>
                      </a:r>
                      <a:r>
                        <a:rPr lang="en-US" b="0" dirty="0" err="1">
                          <a:effectLst/>
                        </a:rPr>
                        <a:t>Spectogram</a:t>
                      </a:r>
                      <a:r>
                        <a:rPr lang="en-US" b="0" dirty="0">
                          <a:effectLst/>
                        </a:rPr>
                        <a:t> Extraction 3. Combined use of </a:t>
                      </a:r>
                      <a:r>
                        <a:rPr lang="en-US" b="0" dirty="0" err="1">
                          <a:effectLst/>
                        </a:rPr>
                        <a:t>ResNet</a:t>
                      </a:r>
                      <a:r>
                        <a:rPr lang="en-US" b="0" dirty="0">
                          <a:effectLst/>
                        </a:rPr>
                        <a:t>-LSTM Network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The highest classification performance is obtained from the ResNet-101 + LSTM model with VMD as 98.61%. The comparison of the proposed model with the</a:t>
                      </a:r>
                      <a:endParaRPr lang="en-US" sz="1800" kern="1200" dirty="0">
                        <a:solidFill>
                          <a:schemeClr val="dk1"/>
                        </a:solidFill>
                        <a:effectLst/>
                      </a:endParaRPr>
                    </a:p>
                    <a:p>
                      <a:r>
                        <a:rPr lang="en-US" sz="1800" b="0" kern="1200" dirty="0">
                          <a:solidFill>
                            <a:schemeClr val="dk1"/>
                          </a:solidFill>
                          <a:effectLst/>
                        </a:rPr>
                        <a:t>state of the art of models demonstrates model's efficacy in PD detection. </a:t>
                      </a:r>
                      <a:endParaRPr lang="en-US" sz="1800" kern="1200" dirty="0">
                        <a:solidFill>
                          <a:schemeClr val="dk1"/>
                        </a:solidFill>
                        <a:effectLst/>
                      </a:endParaRP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Work on Handwritten data or no usage of Explainable AI Technology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084026"/>
                  </a:ext>
                </a:extLst>
              </a:tr>
              <a:tr h="1600200">
                <a:tc>
                  <a:txBody>
                    <a:bodyPr/>
                    <a:lstStyle/>
                    <a:p>
                      <a:pPr algn="ctr"/>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Prediction of Parkinson’s Disease using Handwriting Analysis and Voice </a:t>
                      </a:r>
                      <a:r>
                        <a:rPr lang="en-US" b="0" dirty="0" err="1">
                          <a:effectLst/>
                        </a:rPr>
                        <a:t>DatasetA</a:t>
                      </a:r>
                      <a:r>
                        <a:rPr lang="en-US" b="0" dirty="0">
                          <a:effectLst/>
                        </a:rPr>
                        <a:t> Review</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ResearchGate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2024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The UCI machine learning repositories contain the following datasets: Parkinson's Disease Voice and Speech, PPMI, and the Parkinson's Telemonitoring dataset.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Spiral Dataset: VGG16-CNN, k-Nearest </a:t>
                      </a:r>
                      <a:r>
                        <a:rPr lang="en-IN" b="0" dirty="0" err="1">
                          <a:effectLst/>
                        </a:rPr>
                        <a:t>Neighbors</a:t>
                      </a:r>
                      <a:r>
                        <a:rPr lang="en-IN" b="0" dirty="0">
                          <a:effectLst/>
                        </a:rPr>
                        <a:t> classifier, and logistic </a:t>
                      </a:r>
                      <a:r>
                        <a:rPr lang="en-IN" b="0" dirty="0" err="1">
                          <a:effectLst/>
                        </a:rPr>
                        <a:t>regressionclassifier</a:t>
                      </a:r>
                      <a:r>
                        <a:rPr lang="en-IN" b="0" dirty="0">
                          <a:effectLst/>
                        </a:rPr>
                        <a:t>.  Voice Dataset: techniques for pattern identification and fuzzy c-means (FCM) clustering.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Comparison Between Existing Methodologies and Using Similar ML and DL Approaches for both Handwriting and Voice data..</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New Methods Proposal Outside Existing methods. Only Work On Both Voice and Handwriting data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191887"/>
                  </a:ext>
                </a:extLst>
              </a:tr>
              <a:tr h="2318366">
                <a:tc>
                  <a:txBody>
                    <a:bodyPr/>
                    <a:lstStyle/>
                    <a:p>
                      <a:pPr algn="ctr"/>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Predicting Parkinson’s Disease Using Machine Learning with Voice Parameters and Handwriting Image</a:t>
                      </a:r>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JOURNAL OF DATA SCIENCE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effectLst/>
                        </a:rPr>
                        <a:t>2024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Dataset for Handwriting Images: The dataset is collected from </a:t>
                      </a:r>
                      <a:r>
                        <a:rPr lang="en-US" b="0" dirty="0" err="1">
                          <a:effectLst/>
                        </a:rPr>
                        <a:t>Kaggle,Dataset</a:t>
                      </a:r>
                      <a:r>
                        <a:rPr lang="en-US" b="0" dirty="0">
                          <a:effectLst/>
                        </a:rPr>
                        <a:t> for </a:t>
                      </a:r>
                      <a:r>
                        <a:rPr lang="en-US" b="0" dirty="0" err="1">
                          <a:effectLst/>
                        </a:rPr>
                        <a:t>Voice:created</a:t>
                      </a:r>
                      <a:r>
                        <a:rPr lang="en-US" b="0" dirty="0">
                          <a:effectLst/>
                        </a:rPr>
                        <a:t> by Max Little University of Oxford, in partnership with the National Centre for Voice and Speech</a:t>
                      </a:r>
                      <a:endParaRPr lang="en-IN"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Feature Extraction and Selection from Image and Voice data . Then Model Development involves employing machine learning algorithms like Support Vector Machines (SVM), Random Forests, or Linear Regression models and then selecting the best one that gives the highest accuracy</a:t>
                      </a:r>
                      <a:endParaRPr lang="en-IN"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The results showed that the model attained an accuracy of 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effectLst/>
                        </a:rPr>
                        <a:t>No Usage of Deep Learning Based models and No usage of Explainable AI Technologies for Explainability of the outcomes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022006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9200" y="419100"/>
            <a:ext cx="8932069" cy="1505605"/>
          </a:xfrm>
          <a:prstGeom prst="rect">
            <a:avLst/>
          </a:prstGeom>
        </p:spPr>
        <p:txBody>
          <a:bodyPr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Research  Gaps </a:t>
            </a:r>
          </a:p>
        </p:txBody>
      </p:sp>
      <p:sp>
        <p:nvSpPr>
          <p:cNvPr id="3" name="TextBox 3"/>
          <p:cNvSpPr txBox="1"/>
          <p:nvPr/>
        </p:nvSpPr>
        <p:spPr>
          <a:xfrm>
            <a:off x="914400" y="2247900"/>
            <a:ext cx="16773384" cy="7936610"/>
          </a:xfrm>
          <a:prstGeom prst="rect">
            <a:avLst/>
          </a:prstGeom>
        </p:spPr>
        <p:txBody>
          <a:bodyPr lIns="0" tIns="0" rIns="0" bIns="0" rtlCol="0" anchor="t">
            <a:spAutoFit/>
          </a:bodyPr>
          <a:lstStyle/>
          <a:p>
            <a:pPr marL="604523" lvl="1" indent="-302261" algn="just">
              <a:lnSpc>
                <a:spcPts val="5292"/>
              </a:lnSpc>
              <a:buFont typeface="Arial"/>
              <a:buChar char="•"/>
            </a:pPr>
            <a:r>
              <a:rPr lang="en-US" sz="2800" dirty="0">
                <a:solidFill>
                  <a:srgbClr val="000000"/>
                </a:solidFill>
                <a:latin typeface="Canva Sans"/>
                <a:ea typeface="Canva Sans"/>
                <a:cs typeface="Canva Sans"/>
                <a:sym typeface="Canva Sans"/>
              </a:rPr>
              <a:t>Existing Parkinson’s Disease prediction systems often rely on single-modal data, such as only voice or only handwriting.</a:t>
            </a:r>
          </a:p>
          <a:p>
            <a:pPr marL="604523" lvl="1" indent="-302261" algn="just">
              <a:lnSpc>
                <a:spcPts val="5292"/>
              </a:lnSpc>
              <a:buFont typeface="Arial"/>
              <a:buChar char="•"/>
            </a:pPr>
            <a:r>
              <a:rPr lang="en-US" sz="2800" dirty="0">
                <a:solidFill>
                  <a:srgbClr val="000000"/>
                </a:solidFill>
                <a:latin typeface="Canva Sans"/>
                <a:ea typeface="Canva Sans"/>
                <a:cs typeface="Canva Sans"/>
                <a:sym typeface="Canva Sans"/>
              </a:rPr>
              <a:t>Many studies use traditional Machine Learning techniques, limiting feature representation and performance.</a:t>
            </a:r>
          </a:p>
          <a:p>
            <a:pPr marL="604523" lvl="1" indent="-302261" algn="just">
              <a:lnSpc>
                <a:spcPts val="5292"/>
              </a:lnSpc>
              <a:buFont typeface="Arial"/>
              <a:buChar char="•"/>
            </a:pPr>
            <a:r>
              <a:rPr lang="en-US" sz="2800" dirty="0">
                <a:solidFill>
                  <a:srgbClr val="000000"/>
                </a:solidFill>
                <a:latin typeface="Canva Sans"/>
                <a:ea typeface="Canva Sans"/>
                <a:cs typeface="Canva Sans"/>
                <a:sym typeface="Canva Sans"/>
              </a:rPr>
              <a:t>Some Deep Learning–based approaches focus only on spiral drawings, ignoring other handwritten patterns like wave drawings.</a:t>
            </a:r>
          </a:p>
          <a:p>
            <a:pPr marL="604523" lvl="1" indent="-302261" algn="just">
              <a:lnSpc>
                <a:spcPts val="5292"/>
              </a:lnSpc>
              <a:buFont typeface="Arial"/>
              <a:buChar char="•"/>
            </a:pPr>
            <a:r>
              <a:rPr lang="en-US" sz="2800" b="1" dirty="0">
                <a:solidFill>
                  <a:srgbClr val="000000"/>
                </a:solidFill>
                <a:latin typeface="Canva Sans Bold"/>
                <a:ea typeface="Canva Sans Bold"/>
                <a:cs typeface="Canva Sans Bold"/>
                <a:sym typeface="Canva Sans Bold"/>
              </a:rPr>
              <a:t>Very few works integrate both handwriting (spiral + wave) and voice data in a unified framework.</a:t>
            </a:r>
          </a:p>
          <a:p>
            <a:pPr marL="604523" lvl="1" indent="-302261" algn="just">
              <a:lnSpc>
                <a:spcPts val="5292"/>
              </a:lnSpc>
              <a:buFont typeface="Arial"/>
              <a:buChar char="•"/>
            </a:pPr>
            <a:r>
              <a:rPr lang="en-US" sz="2800" b="1" dirty="0">
                <a:solidFill>
                  <a:srgbClr val="000000"/>
                </a:solidFill>
                <a:latin typeface="Canva Sans Bold"/>
                <a:ea typeface="Canva Sans Bold"/>
                <a:cs typeface="Canva Sans Bold"/>
                <a:sym typeface="Canva Sans Bold"/>
              </a:rPr>
              <a:t>Most Deep Learning models act as black-box systems, lacking interpretability</a:t>
            </a:r>
            <a:r>
              <a:rPr lang="en-US" sz="2800" dirty="0">
                <a:solidFill>
                  <a:srgbClr val="000000"/>
                </a:solidFill>
                <a:latin typeface="Canva Sans"/>
                <a:ea typeface="Canva Sans"/>
                <a:cs typeface="Canva Sans"/>
                <a:sym typeface="Canva Sans"/>
              </a:rPr>
              <a:t>.</a:t>
            </a:r>
          </a:p>
          <a:p>
            <a:pPr marL="604523" lvl="1" indent="-302261" algn="just">
              <a:lnSpc>
                <a:spcPts val="5292"/>
              </a:lnSpc>
              <a:buFont typeface="Arial"/>
              <a:buChar char="•"/>
            </a:pPr>
            <a:r>
              <a:rPr lang="en-US" sz="2800" b="1" dirty="0">
                <a:solidFill>
                  <a:srgbClr val="000000"/>
                </a:solidFill>
                <a:latin typeface="Canva Sans Bold"/>
                <a:ea typeface="Canva Sans Bold"/>
                <a:cs typeface="Canva Sans Bold"/>
                <a:sym typeface="Canva Sans Bold"/>
              </a:rPr>
              <a:t>Explainable AI is rarely applied, and when used, it is limited to voice data only.</a:t>
            </a:r>
          </a:p>
          <a:p>
            <a:pPr marL="604523" lvl="1" indent="-302261" algn="just">
              <a:lnSpc>
                <a:spcPts val="5292"/>
              </a:lnSpc>
              <a:buFont typeface="Arial"/>
              <a:buChar char="•"/>
            </a:pPr>
            <a:r>
              <a:rPr lang="en-US" sz="2800" b="1" dirty="0">
                <a:solidFill>
                  <a:srgbClr val="000000"/>
                </a:solidFill>
                <a:latin typeface="Canva Sans Bold"/>
                <a:ea typeface="Canva Sans Bold"/>
                <a:cs typeface="Canva Sans Bold"/>
                <a:sym typeface="Canva Sans Bold"/>
              </a:rPr>
              <a:t>No comprehensive system exists that applies Explainable AI across all data pipelines</a:t>
            </a:r>
          </a:p>
          <a:p>
            <a:pPr algn="just">
              <a:lnSpc>
                <a:spcPts val="5292"/>
              </a:lnSpc>
            </a:pPr>
            <a:endParaRPr lang="en-US" sz="2800"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723900"/>
            <a:ext cx="16559853" cy="2231380"/>
          </a:xfrm>
          <a:prstGeom prst="rect">
            <a:avLst/>
          </a:prstGeom>
        </p:spPr>
        <p:txBody>
          <a:bodyPr wrap="square" lIns="0" tIns="0" rIns="0" bIns="0" rtlCol="0" anchor="t">
            <a:spAutoFit/>
          </a:bodyPr>
          <a:lstStyle/>
          <a:p>
            <a:pPr algn="ctr">
              <a:lnSpc>
                <a:spcPts val="8740"/>
              </a:lnSpc>
            </a:pPr>
            <a:r>
              <a:rPr lang="en-US" sz="8000" b="1" dirty="0">
                <a:solidFill>
                  <a:srgbClr val="000000"/>
                </a:solidFill>
                <a:latin typeface="Canva Sans Bold"/>
                <a:ea typeface="Canva Sans Bold"/>
                <a:cs typeface="Canva Sans Bold"/>
                <a:sym typeface="Canva Sans Bold"/>
              </a:rPr>
              <a:t>Proposed Work-Novel Contribution</a:t>
            </a:r>
          </a:p>
        </p:txBody>
      </p:sp>
      <p:sp>
        <p:nvSpPr>
          <p:cNvPr id="3" name="TextBox 3"/>
          <p:cNvSpPr txBox="1"/>
          <p:nvPr/>
        </p:nvSpPr>
        <p:spPr>
          <a:xfrm>
            <a:off x="354066" y="2444751"/>
            <a:ext cx="17579868" cy="7910830"/>
          </a:xfrm>
          <a:prstGeom prst="rect">
            <a:avLst/>
          </a:prstGeom>
        </p:spPr>
        <p:txBody>
          <a:bodyPr lIns="0" tIns="0" rIns="0" bIns="0" rtlCol="0" anchor="t">
            <a:spAutoFit/>
          </a:bodyPr>
          <a:lstStyle/>
          <a:p>
            <a:pPr algn="l">
              <a:lnSpc>
                <a:spcPts val="3920"/>
              </a:lnSpc>
            </a:pPr>
            <a:endParaRP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Development of a multi-modal Deep Learning–based framework for Parkinson’s Disease prediction utilizing:</a:t>
            </a:r>
          </a:p>
          <a:p>
            <a:pPr marL="1209045" lvl="2" indent="-403015" algn="l">
              <a:lnSpc>
                <a:spcPts val="3920"/>
              </a:lnSpc>
              <a:buFont typeface="Arial"/>
              <a:buChar char="⚬"/>
            </a:pPr>
            <a:r>
              <a:rPr lang="en-US" sz="2800">
                <a:solidFill>
                  <a:srgbClr val="000000"/>
                </a:solidFill>
                <a:latin typeface="Canva Sans"/>
                <a:ea typeface="Canva Sans"/>
                <a:cs typeface="Canva Sans"/>
                <a:sym typeface="Canva Sans"/>
              </a:rPr>
              <a:t>Handwritten Spiral Images</a:t>
            </a:r>
          </a:p>
          <a:p>
            <a:pPr marL="1209045" lvl="2" indent="-403015" algn="l">
              <a:lnSpc>
                <a:spcPts val="3920"/>
              </a:lnSpc>
              <a:buFont typeface="Arial"/>
              <a:buChar char="⚬"/>
            </a:pPr>
            <a:r>
              <a:rPr lang="en-US" sz="2800">
                <a:solidFill>
                  <a:srgbClr val="000000"/>
                </a:solidFill>
                <a:latin typeface="Canva Sans"/>
                <a:ea typeface="Canva Sans"/>
                <a:cs typeface="Canva Sans"/>
                <a:sym typeface="Canva Sans"/>
              </a:rPr>
              <a:t>Handwritten Wave Images</a:t>
            </a:r>
          </a:p>
          <a:p>
            <a:pPr marL="1209045" lvl="2" indent="-403015" algn="l">
              <a:lnSpc>
                <a:spcPts val="3920"/>
              </a:lnSpc>
              <a:buFont typeface="Arial"/>
              <a:buChar char="⚬"/>
            </a:pPr>
            <a:r>
              <a:rPr lang="en-US" sz="2800">
                <a:solidFill>
                  <a:srgbClr val="000000"/>
                </a:solidFill>
                <a:latin typeface="Canva Sans"/>
                <a:ea typeface="Canva Sans"/>
                <a:cs typeface="Canva Sans"/>
                <a:sym typeface="Canva Sans"/>
              </a:rPr>
              <a:t>Voice-derived Spectrogram Images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Adoption of transfer learning–based Convolutional Neural Networks (CNNs) for robust feature extraction.</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Design and training of a custom classification architecture tailored to the proposed dataset</a:t>
            </a:r>
            <a:r>
              <a:rPr lang="en-US" sz="2800">
                <a:solidFill>
                  <a:srgbClr val="000000"/>
                </a:solidFill>
                <a:latin typeface="Canva Sans"/>
                <a:ea typeface="Canva Sans"/>
                <a:cs typeface="Canva Sans"/>
                <a:sym typeface="Canva Sans"/>
              </a:rPr>
              <a:t>.</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Integration of Explainable Artificial Intelligence (XAI) using Grad-CAM across all three pipelines.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Generation of visual explanations to highlight discriminative regions influencing model predictions</a:t>
            </a:r>
            <a:r>
              <a:rPr lang="en-US" sz="2800">
                <a:solidFill>
                  <a:srgbClr val="000000"/>
                </a:solidFill>
                <a:latin typeface="Canva Sans"/>
                <a:ea typeface="Canva Sans"/>
                <a:cs typeface="Canva Sans"/>
                <a:sym typeface="Canva Sans"/>
              </a:rPr>
              <a:t>.</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Enhancement of model transparency, interpretability, and clinical reliability.</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Presentation of the first unified approach combining handwriting and voice modalities with Explainable AI applied consistently across all pipelines.</a:t>
            </a:r>
          </a:p>
          <a:p>
            <a:pPr algn="l">
              <a:lnSpc>
                <a:spcPts val="3920"/>
              </a:lnSpc>
            </a:pPr>
            <a:endParaRPr lang="en-US" sz="2800" b="1">
              <a:solidFill>
                <a:srgbClr val="000000"/>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493" y="1650926"/>
            <a:ext cx="4915441" cy="2317299"/>
            <a:chOff x="0" y="0"/>
            <a:chExt cx="1294602" cy="610317"/>
          </a:xfrm>
        </p:grpSpPr>
        <p:sp>
          <p:nvSpPr>
            <p:cNvPr id="3" name="Freeform 3"/>
            <p:cNvSpPr/>
            <p:nvPr/>
          </p:nvSpPr>
          <p:spPr>
            <a:xfrm>
              <a:off x="0" y="0"/>
              <a:ext cx="1294602" cy="610317"/>
            </a:xfrm>
            <a:custGeom>
              <a:avLst/>
              <a:gdLst/>
              <a:ahLst/>
              <a:cxnLst/>
              <a:rect l="l" t="t" r="r" b="b"/>
              <a:pathLst>
                <a:path w="1294602" h="610317">
                  <a:moveTo>
                    <a:pt x="80326" y="0"/>
                  </a:moveTo>
                  <a:lnTo>
                    <a:pt x="1214276" y="0"/>
                  </a:lnTo>
                  <a:cubicBezTo>
                    <a:pt x="1235579" y="0"/>
                    <a:pt x="1256011" y="8463"/>
                    <a:pt x="1271075" y="23527"/>
                  </a:cubicBezTo>
                  <a:cubicBezTo>
                    <a:pt x="1286139" y="38591"/>
                    <a:pt x="1294602" y="59022"/>
                    <a:pt x="1294602" y="80326"/>
                  </a:cubicBezTo>
                  <a:lnTo>
                    <a:pt x="1294602" y="529991"/>
                  </a:lnTo>
                  <a:cubicBezTo>
                    <a:pt x="1294602" y="551295"/>
                    <a:pt x="1286139" y="571726"/>
                    <a:pt x="1271075" y="586790"/>
                  </a:cubicBezTo>
                  <a:cubicBezTo>
                    <a:pt x="1256011" y="601854"/>
                    <a:pt x="1235579" y="610317"/>
                    <a:pt x="1214276" y="610317"/>
                  </a:cubicBezTo>
                  <a:lnTo>
                    <a:pt x="80326" y="610317"/>
                  </a:lnTo>
                  <a:cubicBezTo>
                    <a:pt x="35963" y="610317"/>
                    <a:pt x="0" y="574354"/>
                    <a:pt x="0" y="529991"/>
                  </a:cubicBezTo>
                  <a:lnTo>
                    <a:pt x="0" y="80326"/>
                  </a:lnTo>
                  <a:cubicBezTo>
                    <a:pt x="0" y="59022"/>
                    <a:pt x="8463" y="38591"/>
                    <a:pt x="23527" y="23527"/>
                  </a:cubicBezTo>
                  <a:cubicBezTo>
                    <a:pt x="38591" y="8463"/>
                    <a:pt x="59022" y="0"/>
                    <a:pt x="80326" y="0"/>
                  </a:cubicBezTo>
                  <a:close/>
                </a:path>
              </a:pathLst>
            </a:custGeom>
            <a:solidFill>
              <a:srgbClr val="1A62FF"/>
            </a:solidFill>
          </p:spPr>
        </p:sp>
        <p:sp>
          <p:nvSpPr>
            <p:cNvPr id="4" name="TextBox 4"/>
            <p:cNvSpPr txBox="1"/>
            <p:nvPr/>
          </p:nvSpPr>
          <p:spPr>
            <a:xfrm>
              <a:off x="0" y="-47625"/>
              <a:ext cx="1294602" cy="657942"/>
            </a:xfrm>
            <a:prstGeom prst="rect">
              <a:avLst/>
            </a:prstGeom>
          </p:spPr>
          <p:txBody>
            <a:bodyPr lIns="50800" tIns="50800" rIns="50800" bIns="50800" rtlCol="0" anchor="ctr"/>
            <a:lstStyle/>
            <a:p>
              <a:pPr algn="ctr">
                <a:lnSpc>
                  <a:spcPts val="4199"/>
                </a:lnSpc>
              </a:pPr>
              <a:r>
                <a:rPr lang="en-US" sz="2999" b="1" u="sng">
                  <a:solidFill>
                    <a:srgbClr val="FFFFFF"/>
                  </a:solidFill>
                  <a:latin typeface="Canva Sans Bold"/>
                  <a:ea typeface="Canva Sans Bold"/>
                  <a:cs typeface="Canva Sans Bold"/>
                  <a:sym typeface="Canva Sans Bold"/>
                </a:rPr>
                <a:t>Input Data Acquisition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Handwritten Spiral Images</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Handwritten Wave Images</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Voice Recordings</a:t>
              </a: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5" name="Group 5"/>
          <p:cNvGrpSpPr/>
          <p:nvPr/>
        </p:nvGrpSpPr>
        <p:grpSpPr>
          <a:xfrm>
            <a:off x="6597299" y="1650926"/>
            <a:ext cx="5151485" cy="2317299"/>
            <a:chOff x="0" y="0"/>
            <a:chExt cx="1356770" cy="610317"/>
          </a:xfrm>
        </p:grpSpPr>
        <p:sp>
          <p:nvSpPr>
            <p:cNvPr id="6" name="Freeform 6"/>
            <p:cNvSpPr/>
            <p:nvPr/>
          </p:nvSpPr>
          <p:spPr>
            <a:xfrm>
              <a:off x="0" y="0"/>
              <a:ext cx="1356770" cy="610317"/>
            </a:xfrm>
            <a:custGeom>
              <a:avLst/>
              <a:gdLst/>
              <a:ahLst/>
              <a:cxnLst/>
              <a:rect l="l" t="t" r="r" b="b"/>
              <a:pathLst>
                <a:path w="1356770" h="610317">
                  <a:moveTo>
                    <a:pt x="76645" y="0"/>
                  </a:moveTo>
                  <a:lnTo>
                    <a:pt x="1280124" y="0"/>
                  </a:lnTo>
                  <a:cubicBezTo>
                    <a:pt x="1322454" y="0"/>
                    <a:pt x="1356770" y="34315"/>
                    <a:pt x="1356770" y="76645"/>
                  </a:cubicBezTo>
                  <a:lnTo>
                    <a:pt x="1356770" y="533672"/>
                  </a:lnTo>
                  <a:cubicBezTo>
                    <a:pt x="1356770" y="576002"/>
                    <a:pt x="1322454" y="610317"/>
                    <a:pt x="1280124" y="610317"/>
                  </a:cubicBezTo>
                  <a:lnTo>
                    <a:pt x="76645" y="610317"/>
                  </a:lnTo>
                  <a:cubicBezTo>
                    <a:pt x="34315" y="610317"/>
                    <a:pt x="0" y="576002"/>
                    <a:pt x="0" y="533672"/>
                  </a:cubicBezTo>
                  <a:lnTo>
                    <a:pt x="0" y="76645"/>
                  </a:lnTo>
                  <a:cubicBezTo>
                    <a:pt x="0" y="34315"/>
                    <a:pt x="34315" y="0"/>
                    <a:pt x="76645" y="0"/>
                  </a:cubicBezTo>
                  <a:close/>
                </a:path>
              </a:pathLst>
            </a:custGeom>
            <a:solidFill>
              <a:srgbClr val="1A62FF"/>
            </a:solidFill>
          </p:spPr>
        </p:sp>
        <p:sp>
          <p:nvSpPr>
            <p:cNvPr id="7" name="TextBox 7"/>
            <p:cNvSpPr txBox="1"/>
            <p:nvPr/>
          </p:nvSpPr>
          <p:spPr>
            <a:xfrm>
              <a:off x="0" y="-47625"/>
              <a:ext cx="1356770" cy="657942"/>
            </a:xfrm>
            <a:prstGeom prst="rect">
              <a:avLst/>
            </a:prstGeom>
          </p:spPr>
          <p:txBody>
            <a:bodyPr lIns="50800" tIns="50800" rIns="50800" bIns="50800" rtlCol="0" anchor="ctr"/>
            <a:lstStyle/>
            <a:p>
              <a:pPr algn="ctr">
                <a:lnSpc>
                  <a:spcPts val="4199"/>
                </a:lnSpc>
              </a:pPr>
              <a:r>
                <a:rPr lang="en-US" sz="2999" b="1" u="sng">
                  <a:solidFill>
                    <a:srgbClr val="FFFFFF"/>
                  </a:solidFill>
                  <a:latin typeface="Canva Sans Bold"/>
                  <a:ea typeface="Canva Sans Bold"/>
                  <a:cs typeface="Canva Sans Bold"/>
                  <a:sym typeface="Canva Sans Bold"/>
                </a:rPr>
                <a:t>Data Preprocessing</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Image Resizing and normalization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Noise removal and standardization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Conversion of Voice Signals into spectrogram images</a:t>
              </a: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8" name="Group 8"/>
          <p:cNvGrpSpPr/>
          <p:nvPr/>
        </p:nvGrpSpPr>
        <p:grpSpPr>
          <a:xfrm>
            <a:off x="12844006" y="1650926"/>
            <a:ext cx="4597113" cy="983799"/>
            <a:chOff x="0" y="0"/>
            <a:chExt cx="1210762" cy="259108"/>
          </a:xfrm>
        </p:grpSpPr>
        <p:sp>
          <p:nvSpPr>
            <p:cNvPr id="9" name="Freeform 9"/>
            <p:cNvSpPr/>
            <p:nvPr/>
          </p:nvSpPr>
          <p:spPr>
            <a:xfrm>
              <a:off x="0" y="0"/>
              <a:ext cx="1210762" cy="259108"/>
            </a:xfrm>
            <a:custGeom>
              <a:avLst/>
              <a:gdLst/>
              <a:ahLst/>
              <a:cxnLst/>
              <a:rect l="l" t="t" r="r" b="b"/>
              <a:pathLst>
                <a:path w="1210762" h="259108">
                  <a:moveTo>
                    <a:pt x="85888" y="0"/>
                  </a:moveTo>
                  <a:lnTo>
                    <a:pt x="1124874" y="0"/>
                  </a:lnTo>
                  <a:cubicBezTo>
                    <a:pt x="1147653" y="0"/>
                    <a:pt x="1169499" y="9049"/>
                    <a:pt x="1185606" y="25156"/>
                  </a:cubicBezTo>
                  <a:cubicBezTo>
                    <a:pt x="1201713" y="41263"/>
                    <a:pt x="1210762" y="63109"/>
                    <a:pt x="1210762" y="85888"/>
                  </a:cubicBezTo>
                  <a:lnTo>
                    <a:pt x="1210762" y="173219"/>
                  </a:lnTo>
                  <a:cubicBezTo>
                    <a:pt x="1210762" y="195998"/>
                    <a:pt x="1201713" y="217844"/>
                    <a:pt x="1185606" y="233951"/>
                  </a:cubicBezTo>
                  <a:cubicBezTo>
                    <a:pt x="1169499" y="250059"/>
                    <a:pt x="1147653" y="259108"/>
                    <a:pt x="1124874" y="259108"/>
                  </a:cubicBezTo>
                  <a:lnTo>
                    <a:pt x="85888" y="259108"/>
                  </a:lnTo>
                  <a:cubicBezTo>
                    <a:pt x="63109" y="259108"/>
                    <a:pt x="41263" y="250059"/>
                    <a:pt x="25156" y="233951"/>
                  </a:cubicBezTo>
                  <a:cubicBezTo>
                    <a:pt x="9049" y="217844"/>
                    <a:pt x="0" y="195998"/>
                    <a:pt x="0" y="173219"/>
                  </a:cubicBezTo>
                  <a:lnTo>
                    <a:pt x="0" y="85888"/>
                  </a:lnTo>
                  <a:cubicBezTo>
                    <a:pt x="0" y="63109"/>
                    <a:pt x="9049" y="41263"/>
                    <a:pt x="25156" y="25156"/>
                  </a:cubicBezTo>
                  <a:cubicBezTo>
                    <a:pt x="41263" y="9049"/>
                    <a:pt x="63109" y="0"/>
                    <a:pt x="85888" y="0"/>
                  </a:cubicBezTo>
                  <a:close/>
                </a:path>
              </a:pathLst>
            </a:custGeom>
            <a:solidFill>
              <a:srgbClr val="1A62FF"/>
            </a:solidFill>
          </p:spPr>
        </p:sp>
        <p:sp>
          <p:nvSpPr>
            <p:cNvPr id="10" name="TextBox 10"/>
            <p:cNvSpPr txBox="1"/>
            <p:nvPr/>
          </p:nvSpPr>
          <p:spPr>
            <a:xfrm>
              <a:off x="0" y="-47625"/>
              <a:ext cx="1210762" cy="306733"/>
            </a:xfrm>
            <a:prstGeom prst="rect">
              <a:avLst/>
            </a:prstGeom>
          </p:spPr>
          <p:txBody>
            <a:bodyPr lIns="50800" tIns="50800" rIns="50800" bIns="50800" rtlCol="0" anchor="ctr"/>
            <a:lstStyle/>
            <a:p>
              <a:pPr algn="ctr">
                <a:lnSpc>
                  <a:spcPts val="4199"/>
                </a:lnSpc>
              </a:pPr>
              <a:r>
                <a:rPr lang="en-US" sz="2999" b="1" u="sng">
                  <a:solidFill>
                    <a:srgbClr val="FFFFFF"/>
                  </a:solidFill>
                  <a:latin typeface="Canva Sans Bold"/>
                  <a:ea typeface="Canva Sans Bold"/>
                  <a:cs typeface="Canva Sans Bold"/>
                  <a:sym typeface="Canva Sans Bold"/>
                </a:rPr>
                <a:t>Feature Extraction</a:t>
              </a:r>
            </a:p>
            <a:p>
              <a:pPr algn="ctr">
                <a:lnSpc>
                  <a:spcPts val="2659"/>
                </a:lnSpc>
              </a:pPr>
              <a:endParaRPr lang="en-US" sz="2999" b="1" u="sng">
                <a:solidFill>
                  <a:srgbClr val="FFFFFF"/>
                </a:solidFill>
                <a:latin typeface="Canva Sans Bold"/>
                <a:ea typeface="Canva Sans Bold"/>
                <a:cs typeface="Canva Sans Bold"/>
                <a:sym typeface="Canva Sans Bold"/>
              </a:endParaRPr>
            </a:p>
          </p:txBody>
        </p:sp>
      </p:grpSp>
      <p:grpSp>
        <p:nvGrpSpPr>
          <p:cNvPr id="11" name="Group 11"/>
          <p:cNvGrpSpPr/>
          <p:nvPr/>
        </p:nvGrpSpPr>
        <p:grpSpPr>
          <a:xfrm>
            <a:off x="12906433" y="2260532"/>
            <a:ext cx="2236129" cy="3086100"/>
            <a:chOff x="0" y="0"/>
            <a:chExt cx="588939" cy="812800"/>
          </a:xfrm>
        </p:grpSpPr>
        <p:sp>
          <p:nvSpPr>
            <p:cNvPr id="12" name="Freeform 12"/>
            <p:cNvSpPr/>
            <p:nvPr/>
          </p:nvSpPr>
          <p:spPr>
            <a:xfrm>
              <a:off x="0" y="0"/>
              <a:ext cx="588939" cy="812800"/>
            </a:xfrm>
            <a:custGeom>
              <a:avLst/>
              <a:gdLst/>
              <a:ahLst/>
              <a:cxnLst/>
              <a:rect l="l" t="t" r="r" b="b"/>
              <a:pathLst>
                <a:path w="588939" h="812800">
                  <a:moveTo>
                    <a:pt x="176572" y="0"/>
                  </a:moveTo>
                  <a:lnTo>
                    <a:pt x="412367" y="0"/>
                  </a:lnTo>
                  <a:cubicBezTo>
                    <a:pt x="509885" y="0"/>
                    <a:pt x="588939" y="79054"/>
                    <a:pt x="588939" y="176572"/>
                  </a:cubicBezTo>
                  <a:lnTo>
                    <a:pt x="588939" y="636228"/>
                  </a:lnTo>
                  <a:cubicBezTo>
                    <a:pt x="588939" y="683058"/>
                    <a:pt x="570336" y="727970"/>
                    <a:pt x="537223" y="761083"/>
                  </a:cubicBezTo>
                  <a:cubicBezTo>
                    <a:pt x="504109" y="794197"/>
                    <a:pt x="459197" y="812800"/>
                    <a:pt x="412367" y="812800"/>
                  </a:cubicBezTo>
                  <a:lnTo>
                    <a:pt x="176572" y="812800"/>
                  </a:lnTo>
                  <a:cubicBezTo>
                    <a:pt x="129742" y="812800"/>
                    <a:pt x="84830" y="794197"/>
                    <a:pt x="51717" y="761083"/>
                  </a:cubicBezTo>
                  <a:cubicBezTo>
                    <a:pt x="18603" y="727970"/>
                    <a:pt x="0" y="683058"/>
                    <a:pt x="0" y="636228"/>
                  </a:cubicBezTo>
                  <a:lnTo>
                    <a:pt x="0" y="176572"/>
                  </a:lnTo>
                  <a:cubicBezTo>
                    <a:pt x="0" y="129742"/>
                    <a:pt x="18603" y="84830"/>
                    <a:pt x="51717" y="51717"/>
                  </a:cubicBezTo>
                  <a:cubicBezTo>
                    <a:pt x="84830" y="18603"/>
                    <a:pt x="129742" y="0"/>
                    <a:pt x="176572" y="0"/>
                  </a:cubicBezTo>
                  <a:close/>
                </a:path>
              </a:pathLst>
            </a:custGeom>
            <a:solidFill>
              <a:srgbClr val="1A62FF"/>
            </a:solidFill>
          </p:spPr>
        </p:sp>
        <p:sp>
          <p:nvSpPr>
            <p:cNvPr id="13" name="TextBox 13"/>
            <p:cNvSpPr txBox="1"/>
            <p:nvPr/>
          </p:nvSpPr>
          <p:spPr>
            <a:xfrm>
              <a:off x="0" y="-38100"/>
              <a:ext cx="588939" cy="850900"/>
            </a:xfrm>
            <a:prstGeom prst="rect">
              <a:avLst/>
            </a:prstGeom>
          </p:spPr>
          <p:txBody>
            <a:bodyPr lIns="50800" tIns="50800" rIns="50800" bIns="50800" rtlCol="0" anchor="ctr"/>
            <a:lstStyle/>
            <a:p>
              <a:pPr algn="ctr">
                <a:lnSpc>
                  <a:spcPts val="2659"/>
                </a:lnSpc>
              </a:pPr>
              <a:r>
                <a:rPr lang="en-US" sz="1899" b="1">
                  <a:solidFill>
                    <a:srgbClr val="FFFFFF"/>
                  </a:solidFill>
                  <a:latin typeface="Canva Sans Bold"/>
                  <a:ea typeface="Canva Sans Bold"/>
                  <a:cs typeface="Canva Sans Bold"/>
                  <a:sym typeface="Canva Sans Bold"/>
                </a:rPr>
                <a:t>Spiral and Wave Images Pipeline</a:t>
              </a:r>
            </a:p>
            <a:p>
              <a:pPr algn="ctr">
                <a:lnSpc>
                  <a:spcPts val="2659"/>
                </a:lnSpc>
              </a:pPr>
              <a:endParaRPr lang="en-US" sz="1899" b="1">
                <a:solidFill>
                  <a:srgbClr val="FFFFFF"/>
                </a:solidFill>
                <a:latin typeface="Canva Sans Bold"/>
                <a:ea typeface="Canva Sans Bold"/>
                <a:cs typeface="Canva Sans Bold"/>
                <a:sym typeface="Canva Sans Bold"/>
              </a:endParaRPr>
            </a:p>
            <a:p>
              <a:pPr algn="ctr">
                <a:lnSpc>
                  <a:spcPts val="2659"/>
                </a:lnSpc>
              </a:pPr>
              <a:r>
                <a:rPr lang="en-US" sz="1899">
                  <a:solidFill>
                    <a:srgbClr val="FFFFFF"/>
                  </a:solidFill>
                  <a:latin typeface="Canva Sans"/>
                  <a:ea typeface="Canva Sans"/>
                  <a:cs typeface="Canva Sans"/>
                  <a:sym typeface="Canva Sans"/>
                </a:rPr>
                <a:t>VGG16 convolutional backbone</a:t>
              </a:r>
            </a:p>
          </p:txBody>
        </p:sp>
      </p:grpSp>
      <p:grpSp>
        <p:nvGrpSpPr>
          <p:cNvPr id="14" name="Group 14"/>
          <p:cNvGrpSpPr/>
          <p:nvPr/>
        </p:nvGrpSpPr>
        <p:grpSpPr>
          <a:xfrm>
            <a:off x="15142563" y="2260532"/>
            <a:ext cx="2236129" cy="3086100"/>
            <a:chOff x="0" y="0"/>
            <a:chExt cx="588939" cy="812800"/>
          </a:xfrm>
        </p:grpSpPr>
        <p:sp>
          <p:nvSpPr>
            <p:cNvPr id="15" name="Freeform 15"/>
            <p:cNvSpPr/>
            <p:nvPr/>
          </p:nvSpPr>
          <p:spPr>
            <a:xfrm>
              <a:off x="0" y="0"/>
              <a:ext cx="588939" cy="812800"/>
            </a:xfrm>
            <a:custGeom>
              <a:avLst/>
              <a:gdLst/>
              <a:ahLst/>
              <a:cxnLst/>
              <a:rect l="l" t="t" r="r" b="b"/>
              <a:pathLst>
                <a:path w="588939" h="812800">
                  <a:moveTo>
                    <a:pt x="176572" y="0"/>
                  </a:moveTo>
                  <a:lnTo>
                    <a:pt x="412367" y="0"/>
                  </a:lnTo>
                  <a:cubicBezTo>
                    <a:pt x="509885" y="0"/>
                    <a:pt x="588939" y="79054"/>
                    <a:pt x="588939" y="176572"/>
                  </a:cubicBezTo>
                  <a:lnTo>
                    <a:pt x="588939" y="636228"/>
                  </a:lnTo>
                  <a:cubicBezTo>
                    <a:pt x="588939" y="683058"/>
                    <a:pt x="570336" y="727970"/>
                    <a:pt x="537223" y="761083"/>
                  </a:cubicBezTo>
                  <a:cubicBezTo>
                    <a:pt x="504109" y="794197"/>
                    <a:pt x="459197" y="812800"/>
                    <a:pt x="412367" y="812800"/>
                  </a:cubicBezTo>
                  <a:lnTo>
                    <a:pt x="176572" y="812800"/>
                  </a:lnTo>
                  <a:cubicBezTo>
                    <a:pt x="129742" y="812800"/>
                    <a:pt x="84830" y="794197"/>
                    <a:pt x="51717" y="761083"/>
                  </a:cubicBezTo>
                  <a:cubicBezTo>
                    <a:pt x="18603" y="727970"/>
                    <a:pt x="0" y="683058"/>
                    <a:pt x="0" y="636228"/>
                  </a:cubicBezTo>
                  <a:lnTo>
                    <a:pt x="0" y="176572"/>
                  </a:lnTo>
                  <a:cubicBezTo>
                    <a:pt x="0" y="129742"/>
                    <a:pt x="18603" y="84830"/>
                    <a:pt x="51717" y="51717"/>
                  </a:cubicBezTo>
                  <a:cubicBezTo>
                    <a:pt x="84830" y="18603"/>
                    <a:pt x="129742" y="0"/>
                    <a:pt x="176572" y="0"/>
                  </a:cubicBezTo>
                  <a:close/>
                </a:path>
              </a:pathLst>
            </a:custGeom>
            <a:solidFill>
              <a:srgbClr val="1A62FF"/>
            </a:solidFill>
          </p:spPr>
        </p:sp>
        <p:sp>
          <p:nvSpPr>
            <p:cNvPr id="16" name="TextBox 16"/>
            <p:cNvSpPr txBox="1"/>
            <p:nvPr/>
          </p:nvSpPr>
          <p:spPr>
            <a:xfrm>
              <a:off x="0" y="-38100"/>
              <a:ext cx="588939" cy="850900"/>
            </a:xfrm>
            <a:prstGeom prst="rect">
              <a:avLst/>
            </a:prstGeom>
          </p:spPr>
          <p:txBody>
            <a:bodyPr lIns="50800" tIns="50800" rIns="50800" bIns="50800" rtlCol="0" anchor="ctr"/>
            <a:lstStyle/>
            <a:p>
              <a:pPr algn="ctr">
                <a:lnSpc>
                  <a:spcPts val="2659"/>
                </a:lnSpc>
              </a:pPr>
              <a:r>
                <a:rPr lang="en-US" sz="1899" b="1">
                  <a:solidFill>
                    <a:srgbClr val="FFFFFF"/>
                  </a:solidFill>
                  <a:latin typeface="Canva Sans Bold"/>
                  <a:ea typeface="Canva Sans Bold"/>
                  <a:cs typeface="Canva Sans Bold"/>
                  <a:sym typeface="Canva Sans Bold"/>
                </a:rPr>
                <a:t>Voice Pipleline</a:t>
              </a:r>
            </a:p>
            <a:p>
              <a:pPr algn="ctr">
                <a:lnSpc>
                  <a:spcPts val="2659"/>
                </a:lnSpc>
              </a:pPr>
              <a:endParaRPr lang="en-US" sz="1899" b="1">
                <a:solidFill>
                  <a:srgbClr val="FFFFFF"/>
                </a:solidFill>
                <a:latin typeface="Canva Sans Bold"/>
                <a:ea typeface="Canva Sans Bold"/>
                <a:cs typeface="Canva Sans Bold"/>
                <a:sym typeface="Canva Sans Bold"/>
              </a:endParaRPr>
            </a:p>
            <a:p>
              <a:pPr algn="ctr">
                <a:lnSpc>
                  <a:spcPts val="2659"/>
                </a:lnSpc>
              </a:pPr>
              <a:r>
                <a:rPr lang="en-US" sz="1899">
                  <a:solidFill>
                    <a:srgbClr val="FFFFFF"/>
                  </a:solidFill>
                  <a:latin typeface="Canva Sans"/>
                  <a:ea typeface="Canva Sans"/>
                  <a:cs typeface="Canva Sans"/>
                  <a:sym typeface="Canva Sans"/>
                </a:rPr>
                <a:t>InceptionV3</a:t>
              </a:r>
            </a:p>
            <a:p>
              <a:pPr algn="ctr">
                <a:lnSpc>
                  <a:spcPts val="2659"/>
                </a:lnSpc>
              </a:pPr>
              <a:r>
                <a:rPr lang="en-US" sz="1899">
                  <a:solidFill>
                    <a:srgbClr val="FFFFFF"/>
                  </a:solidFill>
                  <a:latin typeface="Canva Sans"/>
                  <a:ea typeface="Canva Sans"/>
                  <a:cs typeface="Canva Sans"/>
                  <a:sym typeface="Canva Sans"/>
                </a:rPr>
                <a:t>backbone</a:t>
              </a: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17" name="Group 17"/>
          <p:cNvGrpSpPr/>
          <p:nvPr/>
        </p:nvGrpSpPr>
        <p:grpSpPr>
          <a:xfrm>
            <a:off x="12332207" y="6047469"/>
            <a:ext cx="5349514" cy="2591705"/>
            <a:chOff x="0" y="0"/>
            <a:chExt cx="1408925" cy="682589"/>
          </a:xfrm>
        </p:grpSpPr>
        <p:sp>
          <p:nvSpPr>
            <p:cNvPr id="18" name="Freeform 18"/>
            <p:cNvSpPr/>
            <p:nvPr/>
          </p:nvSpPr>
          <p:spPr>
            <a:xfrm>
              <a:off x="0" y="0"/>
              <a:ext cx="1408925" cy="682589"/>
            </a:xfrm>
            <a:custGeom>
              <a:avLst/>
              <a:gdLst/>
              <a:ahLst/>
              <a:cxnLst/>
              <a:rect l="l" t="t" r="r" b="b"/>
              <a:pathLst>
                <a:path w="1408925" h="682589">
                  <a:moveTo>
                    <a:pt x="73808" y="0"/>
                  </a:moveTo>
                  <a:lnTo>
                    <a:pt x="1335117" y="0"/>
                  </a:lnTo>
                  <a:cubicBezTo>
                    <a:pt x="1354692" y="0"/>
                    <a:pt x="1373466" y="7776"/>
                    <a:pt x="1387308" y="21618"/>
                  </a:cubicBezTo>
                  <a:cubicBezTo>
                    <a:pt x="1401149" y="35460"/>
                    <a:pt x="1408925" y="54233"/>
                    <a:pt x="1408925" y="73808"/>
                  </a:cubicBezTo>
                  <a:lnTo>
                    <a:pt x="1408925" y="608781"/>
                  </a:lnTo>
                  <a:cubicBezTo>
                    <a:pt x="1408925" y="628356"/>
                    <a:pt x="1401149" y="647129"/>
                    <a:pt x="1387308" y="660971"/>
                  </a:cubicBezTo>
                  <a:cubicBezTo>
                    <a:pt x="1373466" y="674813"/>
                    <a:pt x="1354692" y="682589"/>
                    <a:pt x="1335117" y="682589"/>
                  </a:cubicBezTo>
                  <a:lnTo>
                    <a:pt x="73808" y="682589"/>
                  </a:lnTo>
                  <a:cubicBezTo>
                    <a:pt x="54233" y="682589"/>
                    <a:pt x="35460" y="674813"/>
                    <a:pt x="21618" y="660971"/>
                  </a:cubicBezTo>
                  <a:cubicBezTo>
                    <a:pt x="7776" y="647129"/>
                    <a:pt x="0" y="628356"/>
                    <a:pt x="0" y="608781"/>
                  </a:cubicBezTo>
                  <a:lnTo>
                    <a:pt x="0" y="73808"/>
                  </a:lnTo>
                  <a:cubicBezTo>
                    <a:pt x="0" y="54233"/>
                    <a:pt x="7776" y="35460"/>
                    <a:pt x="21618" y="21618"/>
                  </a:cubicBezTo>
                  <a:cubicBezTo>
                    <a:pt x="35460" y="7776"/>
                    <a:pt x="54233" y="0"/>
                    <a:pt x="73808" y="0"/>
                  </a:cubicBezTo>
                  <a:close/>
                </a:path>
              </a:pathLst>
            </a:custGeom>
            <a:solidFill>
              <a:srgbClr val="1A62FF"/>
            </a:solidFill>
          </p:spPr>
        </p:sp>
        <p:sp>
          <p:nvSpPr>
            <p:cNvPr id="19" name="TextBox 19"/>
            <p:cNvSpPr txBox="1"/>
            <p:nvPr/>
          </p:nvSpPr>
          <p:spPr>
            <a:xfrm>
              <a:off x="0" y="-47625"/>
              <a:ext cx="1408925" cy="730214"/>
            </a:xfrm>
            <a:prstGeom prst="rect">
              <a:avLst/>
            </a:prstGeom>
          </p:spPr>
          <p:txBody>
            <a:bodyPr lIns="50800" tIns="50800" rIns="50800" bIns="50800" rtlCol="0" anchor="ctr"/>
            <a:lstStyle/>
            <a:p>
              <a:pPr algn="ctr">
                <a:lnSpc>
                  <a:spcPts val="4199"/>
                </a:lnSpc>
              </a:pPr>
              <a:r>
                <a:rPr lang="en-US" sz="2999" b="1" u="sng">
                  <a:solidFill>
                    <a:srgbClr val="FFFFFF"/>
                  </a:solidFill>
                  <a:latin typeface="Canva Sans Bold"/>
                  <a:ea typeface="Canva Sans Bold"/>
                  <a:cs typeface="Canva Sans Bold"/>
                  <a:sym typeface="Canva Sans Bold"/>
                </a:rPr>
                <a:t>Explainable AI Integration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Application of Grad-CAM on each Pipeline</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Generatoion of Activation heatmaps</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Critival Regions Influencing Activations.</a:t>
              </a: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20" name="Group 20"/>
          <p:cNvGrpSpPr/>
          <p:nvPr/>
        </p:nvGrpSpPr>
        <p:grpSpPr>
          <a:xfrm>
            <a:off x="6280331" y="6047469"/>
            <a:ext cx="5349514" cy="2650674"/>
            <a:chOff x="0" y="0"/>
            <a:chExt cx="1408925" cy="698120"/>
          </a:xfrm>
        </p:grpSpPr>
        <p:sp>
          <p:nvSpPr>
            <p:cNvPr id="21" name="Freeform 21"/>
            <p:cNvSpPr/>
            <p:nvPr/>
          </p:nvSpPr>
          <p:spPr>
            <a:xfrm>
              <a:off x="0" y="0"/>
              <a:ext cx="1408925" cy="698120"/>
            </a:xfrm>
            <a:custGeom>
              <a:avLst/>
              <a:gdLst/>
              <a:ahLst/>
              <a:cxnLst/>
              <a:rect l="l" t="t" r="r" b="b"/>
              <a:pathLst>
                <a:path w="1408925" h="698120">
                  <a:moveTo>
                    <a:pt x="73808" y="0"/>
                  </a:moveTo>
                  <a:lnTo>
                    <a:pt x="1335117" y="0"/>
                  </a:lnTo>
                  <a:cubicBezTo>
                    <a:pt x="1354692" y="0"/>
                    <a:pt x="1373466" y="7776"/>
                    <a:pt x="1387308" y="21618"/>
                  </a:cubicBezTo>
                  <a:cubicBezTo>
                    <a:pt x="1401149" y="35460"/>
                    <a:pt x="1408925" y="54233"/>
                    <a:pt x="1408925" y="73808"/>
                  </a:cubicBezTo>
                  <a:lnTo>
                    <a:pt x="1408925" y="624312"/>
                  </a:lnTo>
                  <a:cubicBezTo>
                    <a:pt x="1408925" y="643887"/>
                    <a:pt x="1401149" y="662660"/>
                    <a:pt x="1387308" y="676502"/>
                  </a:cubicBezTo>
                  <a:cubicBezTo>
                    <a:pt x="1373466" y="690344"/>
                    <a:pt x="1354692" y="698120"/>
                    <a:pt x="1335117" y="698120"/>
                  </a:cubicBezTo>
                  <a:lnTo>
                    <a:pt x="73808" y="698120"/>
                  </a:lnTo>
                  <a:cubicBezTo>
                    <a:pt x="54233" y="698120"/>
                    <a:pt x="35460" y="690344"/>
                    <a:pt x="21618" y="676502"/>
                  </a:cubicBezTo>
                  <a:cubicBezTo>
                    <a:pt x="7776" y="662660"/>
                    <a:pt x="0" y="643887"/>
                    <a:pt x="0" y="624312"/>
                  </a:cubicBezTo>
                  <a:lnTo>
                    <a:pt x="0" y="73808"/>
                  </a:lnTo>
                  <a:cubicBezTo>
                    <a:pt x="0" y="54233"/>
                    <a:pt x="7776" y="35460"/>
                    <a:pt x="21618" y="21618"/>
                  </a:cubicBezTo>
                  <a:cubicBezTo>
                    <a:pt x="35460" y="7776"/>
                    <a:pt x="54233" y="0"/>
                    <a:pt x="73808" y="0"/>
                  </a:cubicBezTo>
                  <a:close/>
                </a:path>
              </a:pathLst>
            </a:custGeom>
            <a:solidFill>
              <a:srgbClr val="1A62FF"/>
            </a:solidFill>
          </p:spPr>
        </p:sp>
        <p:sp>
          <p:nvSpPr>
            <p:cNvPr id="22" name="TextBox 22"/>
            <p:cNvSpPr txBox="1"/>
            <p:nvPr/>
          </p:nvSpPr>
          <p:spPr>
            <a:xfrm>
              <a:off x="0" y="-47625"/>
              <a:ext cx="1408925" cy="745745"/>
            </a:xfrm>
            <a:prstGeom prst="rect">
              <a:avLst/>
            </a:prstGeom>
          </p:spPr>
          <p:txBody>
            <a:bodyPr lIns="50800" tIns="50800" rIns="50800" bIns="50800" rtlCol="0" anchor="ctr"/>
            <a:lstStyle/>
            <a:p>
              <a:pPr algn="ctr">
                <a:lnSpc>
                  <a:spcPts val="4199"/>
                </a:lnSpc>
              </a:pPr>
              <a:r>
                <a:rPr lang="en-US" sz="2999" b="1" u="sng">
                  <a:solidFill>
                    <a:srgbClr val="FFFFFF"/>
                  </a:solidFill>
                  <a:latin typeface="Canva Sans Bold"/>
                  <a:ea typeface="Canva Sans Bold"/>
                  <a:cs typeface="Canva Sans Bold"/>
                  <a:sym typeface="Canva Sans Bold"/>
                </a:rPr>
                <a:t>Final Output</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Predicted Class Label (Parkinson Affected / Healthy )</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Corresponding Grad-CAM visual Explanation</a:t>
              </a:r>
            </a:p>
            <a:p>
              <a:pPr algn="ctr">
                <a:lnSpc>
                  <a:spcPts val="2659"/>
                </a:lnSpc>
              </a:pPr>
              <a:endParaRPr lang="en-US" sz="1899">
                <a:solidFill>
                  <a:srgbClr val="FFFFFF"/>
                </a:solidFill>
                <a:latin typeface="Canva Sans"/>
                <a:ea typeface="Canva Sans"/>
                <a:cs typeface="Canva Sans"/>
                <a:sym typeface="Canva Sans"/>
              </a:endParaRPr>
            </a:p>
            <a:p>
              <a:pPr algn="ctr">
                <a:lnSpc>
                  <a:spcPts val="2659"/>
                </a:lnSpc>
              </a:pPr>
              <a:endParaRPr lang="en-US" sz="1899">
                <a:solidFill>
                  <a:srgbClr val="FFFFFF"/>
                </a:solidFill>
                <a:latin typeface="Canva Sans"/>
                <a:ea typeface="Canva Sans"/>
                <a:cs typeface="Canva Sans"/>
                <a:sym typeface="Canva Sans"/>
              </a:endParaRPr>
            </a:p>
          </p:txBody>
        </p:sp>
      </p:grpSp>
      <p:grpSp>
        <p:nvGrpSpPr>
          <p:cNvPr id="23" name="Group 23"/>
          <p:cNvGrpSpPr/>
          <p:nvPr/>
        </p:nvGrpSpPr>
        <p:grpSpPr>
          <a:xfrm>
            <a:off x="445493" y="6047469"/>
            <a:ext cx="5132477" cy="2591705"/>
            <a:chOff x="0" y="0"/>
            <a:chExt cx="1351764" cy="682589"/>
          </a:xfrm>
        </p:grpSpPr>
        <p:sp>
          <p:nvSpPr>
            <p:cNvPr id="24" name="Freeform 24"/>
            <p:cNvSpPr/>
            <p:nvPr/>
          </p:nvSpPr>
          <p:spPr>
            <a:xfrm>
              <a:off x="0" y="0"/>
              <a:ext cx="1351764" cy="682589"/>
            </a:xfrm>
            <a:custGeom>
              <a:avLst/>
              <a:gdLst/>
              <a:ahLst/>
              <a:cxnLst/>
              <a:rect l="l" t="t" r="r" b="b"/>
              <a:pathLst>
                <a:path w="1351764" h="682589">
                  <a:moveTo>
                    <a:pt x="76929" y="0"/>
                  </a:moveTo>
                  <a:lnTo>
                    <a:pt x="1274834" y="0"/>
                  </a:lnTo>
                  <a:cubicBezTo>
                    <a:pt x="1317321" y="0"/>
                    <a:pt x="1351764" y="34442"/>
                    <a:pt x="1351764" y="76929"/>
                  </a:cubicBezTo>
                  <a:lnTo>
                    <a:pt x="1351764" y="605660"/>
                  </a:lnTo>
                  <a:cubicBezTo>
                    <a:pt x="1351764" y="648146"/>
                    <a:pt x="1317321" y="682589"/>
                    <a:pt x="1274834" y="682589"/>
                  </a:cubicBezTo>
                  <a:lnTo>
                    <a:pt x="76929" y="682589"/>
                  </a:lnTo>
                  <a:cubicBezTo>
                    <a:pt x="34442" y="682589"/>
                    <a:pt x="0" y="648146"/>
                    <a:pt x="0" y="605660"/>
                  </a:cubicBezTo>
                  <a:lnTo>
                    <a:pt x="0" y="76929"/>
                  </a:lnTo>
                  <a:cubicBezTo>
                    <a:pt x="0" y="34442"/>
                    <a:pt x="34442" y="0"/>
                    <a:pt x="76929" y="0"/>
                  </a:cubicBezTo>
                  <a:close/>
                </a:path>
              </a:pathLst>
            </a:custGeom>
            <a:solidFill>
              <a:srgbClr val="1A62FF"/>
            </a:solidFill>
          </p:spPr>
        </p:sp>
        <p:sp>
          <p:nvSpPr>
            <p:cNvPr id="25" name="TextBox 25"/>
            <p:cNvSpPr txBox="1"/>
            <p:nvPr/>
          </p:nvSpPr>
          <p:spPr>
            <a:xfrm>
              <a:off x="0" y="-47625"/>
              <a:ext cx="1351764" cy="730214"/>
            </a:xfrm>
            <a:prstGeom prst="rect">
              <a:avLst/>
            </a:prstGeom>
          </p:spPr>
          <p:txBody>
            <a:bodyPr lIns="50800" tIns="50800" rIns="50800" bIns="50800" rtlCol="0" anchor="ctr"/>
            <a:lstStyle/>
            <a:p>
              <a:pPr algn="ctr">
                <a:lnSpc>
                  <a:spcPts val="3219"/>
                </a:lnSpc>
              </a:pPr>
              <a:r>
                <a:rPr lang="en-US" sz="2299">
                  <a:solidFill>
                    <a:srgbClr val="FFFFFF"/>
                  </a:solidFill>
                  <a:latin typeface="Canva Sans"/>
                  <a:ea typeface="Canva Sans"/>
                  <a:cs typeface="Canva Sans"/>
                  <a:sym typeface="Canva Sans"/>
                </a:rPr>
                <a:t>Improved Interpretability and Diagnostinc Transparency</a:t>
              </a:r>
            </a:p>
          </p:txBody>
        </p:sp>
      </p:grpSp>
      <p:grpSp>
        <p:nvGrpSpPr>
          <p:cNvPr id="26" name="Group 26"/>
          <p:cNvGrpSpPr/>
          <p:nvPr/>
        </p:nvGrpSpPr>
        <p:grpSpPr>
          <a:xfrm>
            <a:off x="5216979" y="2260532"/>
            <a:ext cx="1380320" cy="827922"/>
            <a:chOff x="0" y="0"/>
            <a:chExt cx="961502" cy="576713"/>
          </a:xfrm>
        </p:grpSpPr>
        <p:sp>
          <p:nvSpPr>
            <p:cNvPr id="27" name="Freeform 27"/>
            <p:cNvSpPr/>
            <p:nvPr/>
          </p:nvSpPr>
          <p:spPr>
            <a:xfrm>
              <a:off x="0" y="0"/>
              <a:ext cx="961502" cy="576713"/>
            </a:xfrm>
            <a:custGeom>
              <a:avLst/>
              <a:gdLst/>
              <a:ahLst/>
              <a:cxnLst/>
              <a:rect l="l" t="t" r="r" b="b"/>
              <a:pathLst>
                <a:path w="961502" h="576713">
                  <a:moveTo>
                    <a:pt x="961502" y="288357"/>
                  </a:moveTo>
                  <a:lnTo>
                    <a:pt x="555102" y="0"/>
                  </a:lnTo>
                  <a:lnTo>
                    <a:pt x="555102" y="203200"/>
                  </a:lnTo>
                  <a:lnTo>
                    <a:pt x="0" y="203200"/>
                  </a:lnTo>
                  <a:lnTo>
                    <a:pt x="0" y="373513"/>
                  </a:lnTo>
                  <a:lnTo>
                    <a:pt x="555102" y="373513"/>
                  </a:lnTo>
                  <a:lnTo>
                    <a:pt x="555102" y="576713"/>
                  </a:lnTo>
                  <a:lnTo>
                    <a:pt x="961502" y="288357"/>
                  </a:lnTo>
                  <a:close/>
                </a:path>
              </a:pathLst>
            </a:custGeom>
            <a:solidFill>
              <a:srgbClr val="5E17EB"/>
            </a:solidFill>
          </p:spPr>
        </p:sp>
        <p:sp>
          <p:nvSpPr>
            <p:cNvPr id="28" name="TextBox 28"/>
            <p:cNvSpPr txBox="1"/>
            <p:nvPr/>
          </p:nvSpPr>
          <p:spPr>
            <a:xfrm>
              <a:off x="0" y="165100"/>
              <a:ext cx="859902" cy="208413"/>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962400" y="11081"/>
            <a:ext cx="9372600" cy="1505605"/>
          </a:xfrm>
          <a:prstGeom prst="rect">
            <a:avLst/>
          </a:prstGeom>
        </p:spPr>
        <p:txBody>
          <a:bodyPr wrap="square" lIns="0" tIns="0" rIns="0" bIns="0" rtlCol="0" anchor="t">
            <a:spAutoFit/>
          </a:bodyPr>
          <a:lstStyle/>
          <a:p>
            <a:pPr algn="ctr">
              <a:lnSpc>
                <a:spcPts val="12880"/>
              </a:lnSpc>
            </a:pPr>
            <a:r>
              <a:rPr lang="en-US" sz="8000" b="1" dirty="0">
                <a:solidFill>
                  <a:srgbClr val="000000"/>
                </a:solidFill>
                <a:latin typeface="Canva Sans Bold"/>
                <a:ea typeface="Canva Sans Bold"/>
                <a:cs typeface="Canva Sans Bold"/>
                <a:sym typeface="Canva Sans Bold"/>
              </a:rPr>
              <a:t>Project Flow</a:t>
            </a:r>
          </a:p>
        </p:txBody>
      </p:sp>
      <p:grpSp>
        <p:nvGrpSpPr>
          <p:cNvPr id="30" name="Group 30"/>
          <p:cNvGrpSpPr/>
          <p:nvPr/>
        </p:nvGrpSpPr>
        <p:grpSpPr>
          <a:xfrm>
            <a:off x="11748784" y="2142826"/>
            <a:ext cx="1166846" cy="827922"/>
            <a:chOff x="0" y="0"/>
            <a:chExt cx="812800" cy="576713"/>
          </a:xfrm>
        </p:grpSpPr>
        <p:sp>
          <p:nvSpPr>
            <p:cNvPr id="31" name="Freeform 31"/>
            <p:cNvSpPr/>
            <p:nvPr/>
          </p:nvSpPr>
          <p:spPr>
            <a:xfrm>
              <a:off x="0" y="0"/>
              <a:ext cx="812800" cy="576713"/>
            </a:xfrm>
            <a:custGeom>
              <a:avLst/>
              <a:gdLst/>
              <a:ahLst/>
              <a:cxnLst/>
              <a:rect l="l" t="t" r="r" b="b"/>
              <a:pathLst>
                <a:path w="812800" h="576713">
                  <a:moveTo>
                    <a:pt x="812800" y="288357"/>
                  </a:moveTo>
                  <a:lnTo>
                    <a:pt x="406400" y="0"/>
                  </a:lnTo>
                  <a:lnTo>
                    <a:pt x="406400" y="203200"/>
                  </a:lnTo>
                  <a:lnTo>
                    <a:pt x="0" y="203200"/>
                  </a:lnTo>
                  <a:lnTo>
                    <a:pt x="0" y="373513"/>
                  </a:lnTo>
                  <a:lnTo>
                    <a:pt x="406400" y="373513"/>
                  </a:lnTo>
                  <a:lnTo>
                    <a:pt x="406400" y="576713"/>
                  </a:lnTo>
                  <a:lnTo>
                    <a:pt x="812800" y="288357"/>
                  </a:lnTo>
                  <a:close/>
                </a:path>
              </a:pathLst>
            </a:custGeom>
            <a:solidFill>
              <a:srgbClr val="5E17EB"/>
            </a:solidFill>
          </p:spPr>
        </p:sp>
        <p:sp>
          <p:nvSpPr>
            <p:cNvPr id="32" name="TextBox 32"/>
            <p:cNvSpPr txBox="1"/>
            <p:nvPr/>
          </p:nvSpPr>
          <p:spPr>
            <a:xfrm>
              <a:off x="0" y="165100"/>
              <a:ext cx="711200" cy="20841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rot="-10800000">
            <a:off x="11458061" y="6958844"/>
            <a:ext cx="874146" cy="827922"/>
            <a:chOff x="0" y="0"/>
            <a:chExt cx="608912" cy="576713"/>
          </a:xfrm>
        </p:grpSpPr>
        <p:sp>
          <p:nvSpPr>
            <p:cNvPr id="34" name="Freeform 34"/>
            <p:cNvSpPr/>
            <p:nvPr/>
          </p:nvSpPr>
          <p:spPr>
            <a:xfrm>
              <a:off x="0" y="0"/>
              <a:ext cx="608912" cy="576713"/>
            </a:xfrm>
            <a:custGeom>
              <a:avLst/>
              <a:gdLst/>
              <a:ahLst/>
              <a:cxnLst/>
              <a:rect l="l" t="t" r="r" b="b"/>
              <a:pathLst>
                <a:path w="608912" h="576713">
                  <a:moveTo>
                    <a:pt x="608912" y="288357"/>
                  </a:moveTo>
                  <a:lnTo>
                    <a:pt x="202512" y="0"/>
                  </a:lnTo>
                  <a:lnTo>
                    <a:pt x="202512" y="203200"/>
                  </a:lnTo>
                  <a:lnTo>
                    <a:pt x="0" y="203200"/>
                  </a:lnTo>
                  <a:lnTo>
                    <a:pt x="0" y="373513"/>
                  </a:lnTo>
                  <a:lnTo>
                    <a:pt x="202512" y="373513"/>
                  </a:lnTo>
                  <a:lnTo>
                    <a:pt x="202512" y="576713"/>
                  </a:lnTo>
                  <a:lnTo>
                    <a:pt x="608912" y="288357"/>
                  </a:lnTo>
                  <a:close/>
                </a:path>
              </a:pathLst>
            </a:custGeom>
            <a:solidFill>
              <a:srgbClr val="5E17EB"/>
            </a:solidFill>
          </p:spPr>
        </p:sp>
        <p:sp>
          <p:nvSpPr>
            <p:cNvPr id="35" name="TextBox 35"/>
            <p:cNvSpPr txBox="1"/>
            <p:nvPr/>
          </p:nvSpPr>
          <p:spPr>
            <a:xfrm>
              <a:off x="0" y="165100"/>
              <a:ext cx="507312" cy="208413"/>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10800000">
            <a:off x="5430454" y="6958844"/>
            <a:ext cx="849878" cy="827922"/>
            <a:chOff x="0" y="0"/>
            <a:chExt cx="592007" cy="576713"/>
          </a:xfrm>
        </p:grpSpPr>
        <p:sp>
          <p:nvSpPr>
            <p:cNvPr id="37" name="Freeform 37"/>
            <p:cNvSpPr/>
            <p:nvPr/>
          </p:nvSpPr>
          <p:spPr>
            <a:xfrm>
              <a:off x="0" y="0"/>
              <a:ext cx="592007" cy="576713"/>
            </a:xfrm>
            <a:custGeom>
              <a:avLst/>
              <a:gdLst/>
              <a:ahLst/>
              <a:cxnLst/>
              <a:rect l="l" t="t" r="r" b="b"/>
              <a:pathLst>
                <a:path w="592007" h="576713">
                  <a:moveTo>
                    <a:pt x="592007" y="288357"/>
                  </a:moveTo>
                  <a:lnTo>
                    <a:pt x="185607" y="0"/>
                  </a:lnTo>
                  <a:lnTo>
                    <a:pt x="185607" y="203200"/>
                  </a:lnTo>
                  <a:lnTo>
                    <a:pt x="0" y="203200"/>
                  </a:lnTo>
                  <a:lnTo>
                    <a:pt x="0" y="373513"/>
                  </a:lnTo>
                  <a:lnTo>
                    <a:pt x="185607" y="373513"/>
                  </a:lnTo>
                  <a:lnTo>
                    <a:pt x="185607" y="576713"/>
                  </a:lnTo>
                  <a:lnTo>
                    <a:pt x="592007" y="288357"/>
                  </a:lnTo>
                  <a:close/>
                </a:path>
              </a:pathLst>
            </a:custGeom>
            <a:solidFill>
              <a:srgbClr val="5E17EB"/>
            </a:solidFill>
          </p:spPr>
        </p:sp>
        <p:sp>
          <p:nvSpPr>
            <p:cNvPr id="38" name="TextBox 38"/>
            <p:cNvSpPr txBox="1"/>
            <p:nvPr/>
          </p:nvSpPr>
          <p:spPr>
            <a:xfrm>
              <a:off x="0" y="165100"/>
              <a:ext cx="490407" cy="208413"/>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5400000">
            <a:off x="14603924" y="5268178"/>
            <a:ext cx="1077278" cy="827922"/>
            <a:chOff x="0" y="0"/>
            <a:chExt cx="750409" cy="576713"/>
          </a:xfrm>
        </p:grpSpPr>
        <p:sp>
          <p:nvSpPr>
            <p:cNvPr id="40" name="Freeform 40"/>
            <p:cNvSpPr/>
            <p:nvPr/>
          </p:nvSpPr>
          <p:spPr>
            <a:xfrm>
              <a:off x="0" y="0"/>
              <a:ext cx="750409" cy="576713"/>
            </a:xfrm>
            <a:custGeom>
              <a:avLst/>
              <a:gdLst/>
              <a:ahLst/>
              <a:cxnLst/>
              <a:rect l="l" t="t" r="r" b="b"/>
              <a:pathLst>
                <a:path w="750409" h="576713">
                  <a:moveTo>
                    <a:pt x="750409" y="288357"/>
                  </a:moveTo>
                  <a:lnTo>
                    <a:pt x="344009" y="0"/>
                  </a:lnTo>
                  <a:lnTo>
                    <a:pt x="344009" y="203200"/>
                  </a:lnTo>
                  <a:lnTo>
                    <a:pt x="0" y="203200"/>
                  </a:lnTo>
                  <a:lnTo>
                    <a:pt x="0" y="373513"/>
                  </a:lnTo>
                  <a:lnTo>
                    <a:pt x="344009" y="373513"/>
                  </a:lnTo>
                  <a:lnTo>
                    <a:pt x="344009" y="576713"/>
                  </a:lnTo>
                  <a:lnTo>
                    <a:pt x="750409" y="288357"/>
                  </a:lnTo>
                  <a:close/>
                </a:path>
              </a:pathLst>
            </a:custGeom>
            <a:solidFill>
              <a:srgbClr val="5E17EB"/>
            </a:solidFill>
          </p:spPr>
        </p:sp>
        <p:sp>
          <p:nvSpPr>
            <p:cNvPr id="41" name="TextBox 41"/>
            <p:cNvSpPr txBox="1"/>
            <p:nvPr/>
          </p:nvSpPr>
          <p:spPr>
            <a:xfrm>
              <a:off x="0" y="165100"/>
              <a:ext cx="648809" cy="20841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CE1B485-2292-4AE1-8D07-4B4DD92DD0A5}">
  <we:reference id="wa200005669" version="2.0.0.0" store="en-US" storeType="OMEX"/>
  <we:alternateReferences>
    <we:reference id="WA200005669"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97</TotalTime>
  <Words>5011</Words>
  <Application>Microsoft Office PowerPoint</Application>
  <PresentationFormat>Custom</PresentationFormat>
  <Paragraphs>658</Paragraphs>
  <Slides>56</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56</vt:i4>
      </vt:variant>
    </vt:vector>
  </HeadingPairs>
  <TitlesOfParts>
    <vt:vector size="67" baseType="lpstr">
      <vt:lpstr>Calibri</vt:lpstr>
      <vt:lpstr>Arial</vt:lpstr>
      <vt:lpstr>Calibri Light</vt:lpstr>
      <vt:lpstr>Canva Sans</vt:lpstr>
      <vt:lpstr>Canva Sans Bold</vt:lpstr>
      <vt:lpstr>Canva Sans Italics</vt:lpstr>
      <vt:lpstr>Canva Sans Bold Italics</vt:lpstr>
      <vt:lpstr>Nickainley</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page</dc:title>
  <dc:creator>Soumywdip Adhikary</dc:creator>
  <cp:lastModifiedBy>Soumywdip Adhikary</cp:lastModifiedBy>
  <cp:revision>2</cp:revision>
  <dcterms:created xsi:type="dcterms:W3CDTF">2006-08-16T00:00:00Z</dcterms:created>
  <dcterms:modified xsi:type="dcterms:W3CDTF">2025-12-16T13:33:36Z</dcterms:modified>
  <dc:identifier>DAG7gKCaMH0</dc:identifier>
</cp:coreProperties>
</file>